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74"/>
  </p:notesMasterIdLst>
  <p:sldIdLst>
    <p:sldId id="262" r:id="rId3"/>
    <p:sldId id="26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81" r:id="rId19"/>
    <p:sldId id="278" r:id="rId20"/>
    <p:sldId id="279" r:id="rId21"/>
    <p:sldId id="280" r:id="rId22"/>
    <p:sldId id="282" r:id="rId23"/>
    <p:sldId id="283" r:id="rId24"/>
    <p:sldId id="284" r:id="rId25"/>
    <p:sldId id="285" r:id="rId26"/>
    <p:sldId id="286" r:id="rId27"/>
    <p:sldId id="287" r:id="rId28"/>
    <p:sldId id="288" r:id="rId29"/>
    <p:sldId id="382" r:id="rId30"/>
    <p:sldId id="383" r:id="rId31"/>
    <p:sldId id="384" r:id="rId32"/>
    <p:sldId id="385" r:id="rId33"/>
    <p:sldId id="386" r:id="rId34"/>
    <p:sldId id="387" r:id="rId35"/>
    <p:sldId id="320" r:id="rId36"/>
    <p:sldId id="322" r:id="rId37"/>
    <p:sldId id="323" r:id="rId38"/>
    <p:sldId id="321" r:id="rId39"/>
    <p:sldId id="289" r:id="rId40"/>
    <p:sldId id="388" r:id="rId41"/>
    <p:sldId id="326" r:id="rId42"/>
    <p:sldId id="393" r:id="rId43"/>
    <p:sldId id="394" r:id="rId44"/>
    <p:sldId id="362" r:id="rId45"/>
    <p:sldId id="332" r:id="rId46"/>
    <p:sldId id="331" r:id="rId47"/>
    <p:sldId id="333" r:id="rId48"/>
    <p:sldId id="363" r:id="rId49"/>
    <p:sldId id="364" r:id="rId50"/>
    <p:sldId id="365" r:id="rId51"/>
    <p:sldId id="366" r:id="rId52"/>
    <p:sldId id="367" r:id="rId53"/>
    <p:sldId id="368" r:id="rId54"/>
    <p:sldId id="337" r:id="rId55"/>
    <p:sldId id="390" r:id="rId56"/>
    <p:sldId id="391" r:id="rId57"/>
    <p:sldId id="371" r:id="rId58"/>
    <p:sldId id="341" r:id="rId59"/>
    <p:sldId id="392" r:id="rId60"/>
    <p:sldId id="372" r:id="rId61"/>
    <p:sldId id="344" r:id="rId62"/>
    <p:sldId id="373" r:id="rId63"/>
    <p:sldId id="374" r:id="rId64"/>
    <p:sldId id="375" r:id="rId65"/>
    <p:sldId id="376" r:id="rId66"/>
    <p:sldId id="349" r:id="rId67"/>
    <p:sldId id="377" r:id="rId68"/>
    <p:sldId id="378" r:id="rId69"/>
    <p:sldId id="352" r:id="rId70"/>
    <p:sldId id="379" r:id="rId71"/>
    <p:sldId id="380" r:id="rId72"/>
    <p:sldId id="381"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ne Goldin" initials="LG" lastIdx="2" clrIdx="0">
    <p:extLst>
      <p:ext uri="{19B8F6BF-5375-455C-9EA6-DF929625EA0E}">
        <p15:presenceInfo xmlns:p15="http://schemas.microsoft.com/office/powerpoint/2012/main" userId="S::liannegoldin@liannegoldin.onmicrosoft.com::06c27255-89c1-4904-b374-a0e6e1814cab" providerId="AD"/>
      </p:ext>
    </p:extLst>
  </p:cmAuthor>
  <p:cmAuthor id="2" name="Maltais, Paule" initials="MP" lastIdx="13" clrIdx="1">
    <p:extLst>
      <p:ext uri="{19B8F6BF-5375-455C-9EA6-DF929625EA0E}">
        <p15:presenceInfo xmlns:p15="http://schemas.microsoft.com/office/powerpoint/2012/main" userId="S-1-5-21-1085031214-73586283-839522115-4536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985"/>
    <a:srgbClr val="B6FCEF"/>
    <a:srgbClr val="22E7B6"/>
    <a:srgbClr val="0D755A"/>
    <a:srgbClr val="0B5D49"/>
    <a:srgbClr val="0B614D"/>
    <a:srgbClr val="F5F5F5"/>
    <a:srgbClr val="E8FCF7"/>
    <a:srgbClr val="E8FEFA"/>
    <a:srgbClr val="FE38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50" autoAdjust="0"/>
    <p:restoredTop sz="77347" autoAdjust="0"/>
  </p:normalViewPr>
  <p:slideViewPr>
    <p:cSldViewPr snapToGrid="0">
      <p:cViewPr varScale="1">
        <p:scale>
          <a:sx n="64" d="100"/>
          <a:sy n="64" d="100"/>
        </p:scale>
        <p:origin x="2042" y="36"/>
      </p:cViewPr>
      <p:guideLst>
        <p:guide orient="horz" pos="2160"/>
        <p:guide pos="2880"/>
      </p:guideLst>
    </p:cSldViewPr>
  </p:slideViewPr>
  <p:notesTextViewPr>
    <p:cViewPr>
      <p:scale>
        <a:sx n="1" d="1"/>
        <a:sy n="1" d="1"/>
      </p:scale>
      <p:origin x="0" y="0"/>
    </p:cViewPr>
  </p:notesTextViewPr>
  <p:sorterViewPr>
    <p:cViewPr>
      <p:scale>
        <a:sx n="100" d="100"/>
        <a:sy n="100" d="100"/>
      </p:scale>
      <p:origin x="0" y="-1530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A2F103"/>
              </a:solidFill>
              <a:effectLst/>
            </c:spPr>
            <c:extLst>
              <c:ext xmlns:c16="http://schemas.microsoft.com/office/drawing/2014/chart" uri="{C3380CC4-5D6E-409C-BE32-E72D297353CC}">
                <c16:uniqueId val="{00000001-B358-4BCC-BE9F-37515CA66C27}"/>
              </c:ext>
            </c:extLst>
          </c:dPt>
          <c:dPt>
            <c:idx val="1"/>
            <c:bubble3D val="0"/>
            <c:spPr>
              <a:solidFill>
                <a:srgbClr val="FE8F3C"/>
              </a:solidFill>
              <a:effectLst/>
            </c:spPr>
            <c:extLst>
              <c:ext xmlns:c16="http://schemas.microsoft.com/office/drawing/2014/chart" uri="{C3380CC4-5D6E-409C-BE32-E72D297353CC}">
                <c16:uniqueId val="{00000003-B358-4BCC-BE9F-37515CA66C27}"/>
              </c:ext>
            </c:extLst>
          </c:dPt>
          <c:dPt>
            <c:idx val="2"/>
            <c:bubble3D val="0"/>
            <c:spPr>
              <a:solidFill>
                <a:srgbClr val="FF7171"/>
              </a:solidFill>
              <a:effectLst/>
            </c:spPr>
            <c:extLst>
              <c:ext xmlns:c16="http://schemas.microsoft.com/office/drawing/2014/chart" uri="{C3380CC4-5D6E-409C-BE32-E72D297353CC}">
                <c16:uniqueId val="{00000005-B358-4BCC-BE9F-37515CA66C27}"/>
              </c:ext>
            </c:extLst>
          </c:dPt>
          <c:dLbls>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0.32</c:v>
                </c:pt>
                <c:pt idx="1">
                  <c:v>0.35</c:v>
                </c:pt>
                <c:pt idx="2">
                  <c:v>0.33</c:v>
                </c:pt>
              </c:numCache>
            </c:numRef>
          </c:val>
          <c:extLst>
            <c:ext xmlns:c16="http://schemas.microsoft.com/office/drawing/2014/chart" uri="{C3380CC4-5D6E-409C-BE32-E72D297353CC}">
              <c16:uniqueId val="{00000006-B358-4BCC-BE9F-37515CA66C27}"/>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rgbClr val="FE8F3C"/>
            </a:solidFill>
            <a:effectLst/>
          </c:spPr>
          <c:dPt>
            <c:idx val="2"/>
            <c:bubble3D val="0"/>
            <c:spPr>
              <a:solidFill>
                <a:srgbClr val="FF7171"/>
              </a:solidFill>
              <a:effectLst/>
            </c:spPr>
            <c:extLst>
              <c:ext xmlns:c16="http://schemas.microsoft.com/office/drawing/2014/chart" uri="{C3380CC4-5D6E-409C-BE32-E72D297353CC}">
                <c16:uniqueId val="{00000001-CD29-4B96-863C-A5C49F387FC2}"/>
              </c:ext>
            </c:extLst>
          </c:dPt>
          <c:dLbls>
            <c:dLbl>
              <c:idx val="0"/>
              <c:delete val="1"/>
              <c:extLst>
                <c:ext xmlns:c15="http://schemas.microsoft.com/office/drawing/2012/chart" uri="{CE6537A1-D6FC-4f65-9D91-7224C49458BB}"/>
                <c:ext xmlns:c16="http://schemas.microsoft.com/office/drawing/2014/chart" uri="{C3380CC4-5D6E-409C-BE32-E72D297353CC}">
                  <c16:uniqueId val="{00000002-CD29-4B96-863C-A5C49F387FC2}"/>
                </c:ext>
              </c:extLst>
            </c:dLbl>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0.13</c:v>
                </c:pt>
                <c:pt idx="2">
                  <c:v>0.87</c:v>
                </c:pt>
              </c:numCache>
            </c:numRef>
          </c:val>
          <c:extLst>
            <c:ext xmlns:c16="http://schemas.microsoft.com/office/drawing/2014/chart" uri="{C3380CC4-5D6E-409C-BE32-E72D297353CC}">
              <c16:uniqueId val="{00000003-CD29-4B96-863C-A5C49F387FC2}"/>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effectLst/>
          </c:spPr>
          <c:dPt>
            <c:idx val="0"/>
            <c:bubble3D val="0"/>
            <c:spPr>
              <a:solidFill>
                <a:srgbClr val="A2F103"/>
              </a:solidFill>
              <a:effectLst/>
            </c:spPr>
            <c:extLst>
              <c:ext xmlns:c16="http://schemas.microsoft.com/office/drawing/2014/chart" uri="{C3380CC4-5D6E-409C-BE32-E72D297353CC}">
                <c16:uniqueId val="{00000001-8D6B-4C13-BD9F-9F9E6A40B299}"/>
              </c:ext>
            </c:extLst>
          </c:dPt>
          <c:dPt>
            <c:idx val="1"/>
            <c:bubble3D val="0"/>
            <c:spPr>
              <a:solidFill>
                <a:srgbClr val="FE8F3C"/>
              </a:solidFill>
              <a:effectLst/>
            </c:spPr>
            <c:extLst>
              <c:ext xmlns:c16="http://schemas.microsoft.com/office/drawing/2014/chart" uri="{C3380CC4-5D6E-409C-BE32-E72D297353CC}">
                <c16:uniqueId val="{00000003-8D6B-4C13-BD9F-9F9E6A40B299}"/>
              </c:ext>
            </c:extLst>
          </c:dPt>
          <c:dPt>
            <c:idx val="2"/>
            <c:bubble3D val="0"/>
            <c:spPr>
              <a:solidFill>
                <a:srgbClr val="FF7171"/>
              </a:solidFill>
              <a:effectLst/>
            </c:spPr>
            <c:extLst>
              <c:ext xmlns:c16="http://schemas.microsoft.com/office/drawing/2014/chart" uri="{C3380CC4-5D6E-409C-BE32-E72D297353CC}">
                <c16:uniqueId val="{00000005-8D6B-4C13-BD9F-9F9E6A40B299}"/>
              </c:ext>
            </c:extLst>
          </c:dPt>
          <c:dLbls>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0.34</c:v>
                </c:pt>
                <c:pt idx="1">
                  <c:v>0.36</c:v>
                </c:pt>
                <c:pt idx="2">
                  <c:v>0.3</c:v>
                </c:pt>
              </c:numCache>
            </c:numRef>
          </c:val>
          <c:extLst>
            <c:ext xmlns:c16="http://schemas.microsoft.com/office/drawing/2014/chart" uri="{C3380CC4-5D6E-409C-BE32-E72D297353CC}">
              <c16:uniqueId val="{00000006-8D6B-4C13-BD9F-9F9E6A40B299}"/>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501579097452785"/>
          <c:y val="0.151647051541313"/>
          <c:w val="0.6499684180509443"/>
          <c:h val="0.69670589691737395"/>
        </c:manualLayout>
      </c:layout>
      <c:doughnutChart>
        <c:varyColors val="1"/>
        <c:ser>
          <c:idx val="0"/>
          <c:order val="0"/>
          <c:tx>
            <c:strRef>
              <c:f>Sheet1!$B$1</c:f>
              <c:strCache>
                <c:ptCount val="1"/>
                <c:pt idx="0">
                  <c:v>Sales</c:v>
                </c:pt>
              </c:strCache>
            </c:strRef>
          </c:tx>
          <c:spPr>
            <a:solidFill>
              <a:srgbClr val="FF7171"/>
            </a:solidFill>
            <a:effectLst/>
          </c:spPr>
          <c:dPt>
            <c:idx val="0"/>
            <c:bubble3D val="0"/>
            <c:extLst>
              <c:ext xmlns:c16="http://schemas.microsoft.com/office/drawing/2014/chart" uri="{C3380CC4-5D6E-409C-BE32-E72D297353CC}">
                <c16:uniqueId val="{00000001-BA06-42E8-9785-BE8F767C0222}"/>
              </c:ext>
            </c:extLst>
          </c:dPt>
          <c:dPt>
            <c:idx val="1"/>
            <c:bubble3D val="0"/>
            <c:spPr>
              <a:solidFill>
                <a:srgbClr val="FE8F3C"/>
              </a:solidFill>
              <a:effectLst/>
            </c:spPr>
            <c:extLst>
              <c:ext xmlns:c16="http://schemas.microsoft.com/office/drawing/2014/chart" uri="{C3380CC4-5D6E-409C-BE32-E72D297353CC}">
                <c16:uniqueId val="{00000003-BA06-42E8-9785-BE8F767C0222}"/>
              </c:ext>
            </c:extLst>
          </c:dPt>
          <c:dPt>
            <c:idx val="2"/>
            <c:bubble3D val="0"/>
            <c:extLst>
              <c:ext xmlns:c16="http://schemas.microsoft.com/office/drawing/2014/chart" uri="{C3380CC4-5D6E-409C-BE32-E72D297353CC}">
                <c16:uniqueId val="{00000005-BA06-42E8-9785-BE8F767C0222}"/>
              </c:ext>
            </c:extLst>
          </c:dPt>
          <c:dLbls>
            <c:dLbl>
              <c:idx val="0"/>
              <c:delete val="1"/>
              <c:extLst>
                <c:ext xmlns:c15="http://schemas.microsoft.com/office/drawing/2012/chart" uri="{CE6537A1-D6FC-4f65-9D91-7224C49458BB}"/>
                <c:ext xmlns:c16="http://schemas.microsoft.com/office/drawing/2014/chart" uri="{C3380CC4-5D6E-409C-BE32-E72D297353CC}">
                  <c16:uniqueId val="{00000001-BA06-42E8-9785-BE8F767C0222}"/>
                </c:ext>
              </c:extLst>
            </c:dLbl>
            <c:spPr>
              <a:noFill/>
              <a:ln>
                <a:noFill/>
              </a:ln>
              <a:effectLst/>
            </c:spPr>
            <c:txPr>
              <a:bodyPr wrap="square" lIns="38100" tIns="19050" rIns="38100" bIns="19050" anchor="ctr">
                <a:spAutoFit/>
              </a:bodyPr>
              <a:lstStyle/>
              <a:p>
                <a:pPr>
                  <a:defRPr sz="1100" b="1">
                    <a:solidFill>
                      <a:schemeClr val="tx1">
                        <a:lumMod val="75000"/>
                        <a:lumOff val="25000"/>
                      </a:schemeClr>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0-1</c:v>
                </c:pt>
                <c:pt idx="1">
                  <c:v>2</c:v>
                </c:pt>
                <c:pt idx="2">
                  <c:v>3-6</c:v>
                </c:pt>
              </c:strCache>
            </c:strRef>
          </c:cat>
          <c:val>
            <c:numRef>
              <c:f>Sheet1!$B$2:$B$4</c:f>
              <c:numCache>
                <c:formatCode>0%</c:formatCode>
                <c:ptCount val="3"/>
                <c:pt idx="0">
                  <c:v>0</c:v>
                </c:pt>
                <c:pt idx="1">
                  <c:v>0.47</c:v>
                </c:pt>
                <c:pt idx="2">
                  <c:v>0.53</c:v>
                </c:pt>
              </c:numCache>
            </c:numRef>
          </c:val>
          <c:extLst>
            <c:ext xmlns:c16="http://schemas.microsoft.com/office/drawing/2014/chart" uri="{C3380CC4-5D6E-409C-BE32-E72D297353CC}">
              <c16:uniqueId val="{00000006-BA06-42E8-9785-BE8F767C0222}"/>
            </c:ext>
          </c:extLst>
        </c:ser>
        <c:dLbls>
          <c:showLegendKey val="0"/>
          <c:showVal val="0"/>
          <c:showCatName val="0"/>
          <c:showSerName val="0"/>
          <c:showPercent val="0"/>
          <c:showBubbleSize val="0"/>
          <c:showLeaderLines val="1"/>
        </c:dLbls>
        <c:firstSliceAng val="360"/>
        <c:holeSize val="50"/>
      </c:doughnutChart>
    </c:plotArea>
    <c:plotVisOnly val="1"/>
    <c:dispBlanksAs val="zero"/>
    <c:showDLblsOverMax val="0"/>
  </c:chart>
  <c:spPr>
    <a:effectLst/>
  </c:spPr>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C6C4-4B49-BE5C-22C6829C2823}"/>
              </c:ext>
            </c:extLst>
          </c:dPt>
          <c:dPt>
            <c:idx val="1"/>
            <c:bubble3D val="0"/>
            <c:spPr>
              <a:solidFill>
                <a:srgbClr val="FF7171"/>
              </a:solidFill>
              <a:effectLst/>
            </c:spPr>
            <c:extLst>
              <c:ext xmlns:c16="http://schemas.microsoft.com/office/drawing/2014/chart" uri="{C3380CC4-5D6E-409C-BE32-E72D297353CC}">
                <c16:uniqueId val="{00000002-C6C4-4B49-BE5C-22C6829C2823}"/>
              </c:ext>
            </c:extLst>
          </c:dPt>
          <c:dPt>
            <c:idx val="2"/>
            <c:bubble3D val="0"/>
            <c:spPr>
              <a:solidFill>
                <a:srgbClr val="A2F103"/>
              </a:solidFill>
              <a:effectLst/>
            </c:spPr>
            <c:extLst>
              <c:ext xmlns:c16="http://schemas.microsoft.com/office/drawing/2014/chart" uri="{C3380CC4-5D6E-409C-BE32-E72D297353CC}">
                <c16:uniqueId val="{00000004-C6C4-4B49-BE5C-22C6829C2823}"/>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C6C4-4B49-BE5C-22C6829C2823}"/>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C6C4-4B49-BE5C-22C6829C2823}"/>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5 mg BID </c:v>
                </c:pt>
                <c:pt idx="1">
                  <c:v>2.5 mg BID discordant </c:v>
                </c:pt>
                <c:pt idx="2">
                  <c:v>2.5 mg BID concordant</c:v>
                </c:pt>
              </c:strCache>
            </c:strRef>
          </c:cat>
          <c:val>
            <c:numRef>
              <c:f>Sheet1!$B$2:$B$4</c:f>
              <c:numCache>
                <c:formatCode>0%</c:formatCode>
                <c:ptCount val="3"/>
                <c:pt idx="0">
                  <c:v>0.77</c:v>
                </c:pt>
                <c:pt idx="1">
                  <c:v>0.13</c:v>
                </c:pt>
                <c:pt idx="2">
                  <c:v>0.1</c:v>
                </c:pt>
              </c:numCache>
            </c:numRef>
          </c:val>
          <c:extLst>
            <c:ext xmlns:c16="http://schemas.microsoft.com/office/drawing/2014/chart" uri="{C3380CC4-5D6E-409C-BE32-E72D297353CC}">
              <c16:uniqueId val="{00000005-C6C4-4B49-BE5C-22C6829C2823}"/>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6810732021533"/>
          <c:y val="2.379804683595393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DE1B-44E4-91CF-3D4205F06CD5}"/>
              </c:ext>
            </c:extLst>
          </c:dPt>
          <c:dPt>
            <c:idx val="1"/>
            <c:bubble3D val="0"/>
            <c:spPr>
              <a:solidFill>
                <a:srgbClr val="FF7171"/>
              </a:solidFill>
              <a:effectLst/>
            </c:spPr>
            <c:extLst>
              <c:ext xmlns:c16="http://schemas.microsoft.com/office/drawing/2014/chart" uri="{C3380CC4-5D6E-409C-BE32-E72D297353CC}">
                <c16:uniqueId val="{00000002-DE1B-44E4-91CF-3D4205F06CD5}"/>
              </c:ext>
            </c:extLst>
          </c:dPt>
          <c:dPt>
            <c:idx val="2"/>
            <c:bubble3D val="0"/>
            <c:spPr>
              <a:solidFill>
                <a:srgbClr val="A2F103"/>
              </a:solidFill>
              <a:effectLst/>
            </c:spPr>
            <c:extLst>
              <c:ext xmlns:c16="http://schemas.microsoft.com/office/drawing/2014/chart" uri="{C3380CC4-5D6E-409C-BE32-E72D297353CC}">
                <c16:uniqueId val="{00000004-DE1B-44E4-91CF-3D4205F06CD5}"/>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DE1B-44E4-91CF-3D4205F06CD5}"/>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DE1B-44E4-91CF-3D4205F06CD5}"/>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150 mg BID</c:v>
                </c:pt>
                <c:pt idx="1">
                  <c:v>110 mg BID discordant </c:v>
                </c:pt>
                <c:pt idx="2">
                  <c:v>110 mg BID concordant</c:v>
                </c:pt>
              </c:strCache>
            </c:strRef>
          </c:cat>
          <c:val>
            <c:numRef>
              <c:f>Sheet1!$B$2:$B$4</c:f>
              <c:numCache>
                <c:formatCode>0%</c:formatCode>
                <c:ptCount val="3"/>
                <c:pt idx="0">
                  <c:v>0.61</c:v>
                </c:pt>
                <c:pt idx="1">
                  <c:v>0.04</c:v>
                </c:pt>
                <c:pt idx="2">
                  <c:v>0.34</c:v>
                </c:pt>
              </c:numCache>
            </c:numRef>
          </c:val>
          <c:extLst>
            <c:ext xmlns:c16="http://schemas.microsoft.com/office/drawing/2014/chart" uri="{C3380CC4-5D6E-409C-BE32-E72D297353CC}">
              <c16:uniqueId val="{00000005-DE1B-44E4-91CF-3D4205F06CD5}"/>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798534587574372"/>
          <c:y val="2.3798046835953861E-3"/>
          <c:w val="0.61891589734944896"/>
          <c:h val="0.71716068593595295"/>
        </c:manualLayout>
      </c:layout>
      <c:doughnutChart>
        <c:varyColors val="1"/>
        <c:ser>
          <c:idx val="0"/>
          <c:order val="0"/>
          <c:tx>
            <c:strRef>
              <c:f>Sheet1!$B$1</c:f>
              <c:strCache>
                <c:ptCount val="1"/>
                <c:pt idx="0">
                  <c:v>Sales</c:v>
                </c:pt>
              </c:strCache>
            </c:strRef>
          </c:tx>
          <c:spPr>
            <a:solidFill>
              <a:srgbClr val="183059"/>
            </a:solidFill>
            <a:effectLst/>
          </c:spPr>
          <c:dPt>
            <c:idx val="0"/>
            <c:bubble3D val="0"/>
            <c:spPr>
              <a:solidFill>
                <a:srgbClr val="4C5053"/>
              </a:solidFill>
              <a:effectLst/>
            </c:spPr>
            <c:extLst>
              <c:ext xmlns:c16="http://schemas.microsoft.com/office/drawing/2014/chart" uri="{C3380CC4-5D6E-409C-BE32-E72D297353CC}">
                <c16:uniqueId val="{00000000-7E89-441F-BC0A-D6E615609362}"/>
              </c:ext>
            </c:extLst>
          </c:dPt>
          <c:dPt>
            <c:idx val="1"/>
            <c:bubble3D val="0"/>
            <c:spPr>
              <a:solidFill>
                <a:srgbClr val="FF7171"/>
              </a:solidFill>
              <a:effectLst/>
            </c:spPr>
            <c:extLst>
              <c:ext xmlns:c16="http://schemas.microsoft.com/office/drawing/2014/chart" uri="{C3380CC4-5D6E-409C-BE32-E72D297353CC}">
                <c16:uniqueId val="{00000002-7E89-441F-BC0A-D6E615609362}"/>
              </c:ext>
            </c:extLst>
          </c:dPt>
          <c:dPt>
            <c:idx val="2"/>
            <c:bubble3D val="0"/>
            <c:spPr>
              <a:solidFill>
                <a:srgbClr val="A2F103"/>
              </a:solidFill>
              <a:effectLst/>
            </c:spPr>
            <c:extLst>
              <c:ext xmlns:c16="http://schemas.microsoft.com/office/drawing/2014/chart" uri="{C3380CC4-5D6E-409C-BE32-E72D297353CC}">
                <c16:uniqueId val="{00000004-7E89-441F-BC0A-D6E615609362}"/>
              </c:ext>
            </c:extLst>
          </c:dPt>
          <c:dLbls>
            <c:dLbl>
              <c:idx val="1"/>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2-7E89-441F-BC0A-D6E615609362}"/>
                </c:ext>
              </c:extLst>
            </c:dLbl>
            <c:dLbl>
              <c:idx val="2"/>
              <c:spPr>
                <a:noFill/>
                <a:ln>
                  <a:noFill/>
                </a:ln>
                <a:effectLst/>
              </c:spPr>
              <c:txPr>
                <a:bodyPr wrap="square" lIns="38100" tIns="19050" rIns="38100" bIns="19050" anchor="ctr">
                  <a:spAutoFit/>
                </a:bodyPr>
                <a:lstStyle/>
                <a:p>
                  <a:pPr>
                    <a:defRPr sz="1400" b="1">
                      <a:solidFill>
                        <a:schemeClr val="tx1"/>
                      </a:solidFill>
                      <a:latin typeface="Arial Narrow" panose="020B060602020203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4-7E89-441F-BC0A-D6E615609362}"/>
                </c:ext>
              </c:extLst>
            </c:dLbl>
            <c:spPr>
              <a:noFill/>
              <a:ln>
                <a:noFill/>
              </a:ln>
              <a:effectLst/>
            </c:spPr>
            <c:txPr>
              <a:bodyPr wrap="square" lIns="38100" tIns="19050" rIns="38100" bIns="19050" anchor="ctr">
                <a:spAutoFit/>
              </a:bodyPr>
              <a:lstStyle/>
              <a:p>
                <a:pPr>
                  <a:defRPr sz="1400" b="1">
                    <a:solidFill>
                      <a:schemeClr val="bg1"/>
                    </a:solidFill>
                    <a:latin typeface="Arial Narrow" panose="020B0606020202030204" pitchFamily="34"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20 mg OD</c:v>
                </c:pt>
                <c:pt idx="1">
                  <c:v>15 mg OD discordant </c:v>
                </c:pt>
                <c:pt idx="2">
                  <c:v>15 mg OD concordant</c:v>
                </c:pt>
              </c:strCache>
            </c:strRef>
          </c:cat>
          <c:val>
            <c:numRef>
              <c:f>Sheet1!$B$2:$B$4</c:f>
              <c:numCache>
                <c:formatCode>0%</c:formatCode>
                <c:ptCount val="3"/>
                <c:pt idx="0">
                  <c:v>0.83</c:v>
                </c:pt>
                <c:pt idx="1">
                  <c:v>0.08</c:v>
                </c:pt>
                <c:pt idx="2">
                  <c:v>0.1</c:v>
                </c:pt>
              </c:numCache>
            </c:numRef>
          </c:val>
          <c:extLst>
            <c:ext xmlns:c16="http://schemas.microsoft.com/office/drawing/2014/chart" uri="{C3380CC4-5D6E-409C-BE32-E72D297353CC}">
              <c16:uniqueId val="{00000005-7E89-441F-BC0A-D6E615609362}"/>
            </c:ext>
          </c:extLst>
        </c:ser>
        <c:dLbls>
          <c:showLegendKey val="0"/>
          <c:showVal val="0"/>
          <c:showCatName val="0"/>
          <c:showSerName val="0"/>
          <c:showPercent val="0"/>
          <c:showBubbleSize val="0"/>
          <c:showLeaderLines val="1"/>
        </c:dLbls>
        <c:firstSliceAng val="360"/>
        <c:holeSize val="24"/>
      </c:doughnutChart>
    </c:plotArea>
    <c:legend>
      <c:legendPos val="b"/>
      <c:layout>
        <c:manualLayout>
          <c:xMode val="edge"/>
          <c:yMode val="edge"/>
          <c:x val="0.21323547768277676"/>
          <c:y val="0.77128327007904707"/>
          <c:w val="0.58608537931876592"/>
          <c:h val="0.22607809302138931"/>
        </c:manualLayout>
      </c:layout>
      <c:overlay val="0"/>
      <c:txPr>
        <a:bodyPr/>
        <a:lstStyle/>
        <a:p>
          <a:pPr>
            <a:defRPr sz="1200" b="1">
              <a:latin typeface="Arial Narrow" panose="020B0606020202030204" pitchFamily="34" charset="0"/>
            </a:defRPr>
          </a:pPr>
          <a:endParaRPr lang="en-US"/>
        </a:p>
      </c:txPr>
    </c:legend>
    <c:plotVisOnly val="1"/>
    <c:dispBlanksAs val="zero"/>
    <c:showDLblsOverMax val="0"/>
  </c:chart>
  <c:spPr>
    <a:effectLst/>
  </c:spPr>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tx>
            <c:strRef>
              <c:f>Sheet1!$B$1</c:f>
              <c:strCache>
                <c:ptCount val="1"/>
                <c:pt idx="0">
                  <c:v>Series 1</c:v>
                </c:pt>
              </c:strCache>
            </c:strRef>
          </c:tx>
          <c:invertIfNegative val="0"/>
          <c:dPt>
            <c:idx val="0"/>
            <c:invertIfNegative val="0"/>
            <c:bubble3D val="0"/>
            <c:spPr>
              <a:solidFill>
                <a:srgbClr val="0D755A"/>
              </a:solidFill>
              <a:ln>
                <a:solidFill>
                  <a:sysClr val="window" lastClr="FFFFFF"/>
                </a:solidFill>
              </a:ln>
            </c:spPr>
            <c:extLst>
              <c:ext xmlns:c16="http://schemas.microsoft.com/office/drawing/2014/chart" uri="{C3380CC4-5D6E-409C-BE32-E72D297353CC}">
                <c16:uniqueId val="{00000001-7B15-402F-B26E-13BF8A67C496}"/>
              </c:ext>
            </c:extLst>
          </c:dPt>
          <c:dPt>
            <c:idx val="1"/>
            <c:invertIfNegative val="0"/>
            <c:bubble3D val="0"/>
            <c:spPr>
              <a:solidFill>
                <a:srgbClr val="13A985"/>
              </a:solidFill>
              <a:ln>
                <a:solidFill>
                  <a:sysClr val="window" lastClr="FFFFFF"/>
                </a:solidFill>
              </a:ln>
            </c:spPr>
            <c:extLst>
              <c:ext xmlns:c16="http://schemas.microsoft.com/office/drawing/2014/chart" uri="{C3380CC4-5D6E-409C-BE32-E72D297353CC}">
                <c16:uniqueId val="{00000003-7B15-402F-B26E-13BF8A67C496}"/>
              </c:ext>
            </c:extLst>
          </c:dPt>
          <c:dPt>
            <c:idx val="2"/>
            <c:invertIfNegative val="0"/>
            <c:bubble3D val="0"/>
            <c:spPr>
              <a:solidFill>
                <a:srgbClr val="22E7B6"/>
              </a:solidFill>
              <a:ln>
                <a:solidFill>
                  <a:sysClr val="window" lastClr="FFFFFF"/>
                </a:solidFill>
              </a:ln>
            </c:spPr>
            <c:extLst>
              <c:ext xmlns:c16="http://schemas.microsoft.com/office/drawing/2014/chart" uri="{C3380CC4-5D6E-409C-BE32-E72D297353CC}">
                <c16:uniqueId val="{00000005-7B15-402F-B26E-13BF8A67C496}"/>
              </c:ext>
            </c:extLst>
          </c:dPt>
          <c:dPt>
            <c:idx val="3"/>
            <c:invertIfNegative val="0"/>
            <c:bubble3D val="0"/>
            <c:spPr>
              <a:solidFill>
                <a:srgbClr val="B6FCEF"/>
              </a:solidFill>
              <a:ln>
                <a:solidFill>
                  <a:sysClr val="window" lastClr="FFFFFF"/>
                </a:solidFill>
              </a:ln>
            </c:spPr>
            <c:extLst>
              <c:ext xmlns:c16="http://schemas.microsoft.com/office/drawing/2014/chart" uri="{C3380CC4-5D6E-409C-BE32-E72D297353CC}">
                <c16:uniqueId val="{00000007-7B15-402F-B26E-13BF8A67C496}"/>
              </c:ext>
            </c:extLst>
          </c:dPt>
          <c:cat>
            <c:numRef>
              <c:f>Sheet1!$A$2:$A$5</c:f>
              <c:numCache>
                <c:formatCode>General</c:formatCode>
                <c:ptCount val="4"/>
              </c:numCache>
            </c:numRef>
          </c:cat>
          <c:val>
            <c:numRef>
              <c:f>Sheet1!$B$2:$B$5</c:f>
              <c:numCache>
                <c:formatCode>General</c:formatCode>
                <c:ptCount val="4"/>
                <c:pt idx="0">
                  <c:v>52.1</c:v>
                </c:pt>
                <c:pt idx="1">
                  <c:v>47.6</c:v>
                </c:pt>
                <c:pt idx="2">
                  <c:v>45.9</c:v>
                </c:pt>
                <c:pt idx="3">
                  <c:v>38.700000000000003</c:v>
                </c:pt>
              </c:numCache>
            </c:numRef>
          </c:val>
          <c:extLst>
            <c:ext xmlns:c16="http://schemas.microsoft.com/office/drawing/2014/chart" uri="{C3380CC4-5D6E-409C-BE32-E72D297353CC}">
              <c16:uniqueId val="{00000008-7B15-402F-B26E-13BF8A67C496}"/>
            </c:ext>
          </c:extLst>
        </c:ser>
        <c:ser>
          <c:idx val="1"/>
          <c:order val="1"/>
          <c:tx>
            <c:strRef>
              <c:f>Sheet1!$C$1</c:f>
              <c:strCache>
                <c:ptCount val="1"/>
                <c:pt idx="0">
                  <c:v>Column1</c:v>
                </c:pt>
              </c:strCache>
            </c:strRef>
          </c:tx>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9-7B15-402F-B26E-13BF8A67C496}"/>
            </c:ext>
          </c:extLst>
        </c:ser>
        <c:dLbls>
          <c:showLegendKey val="0"/>
          <c:showVal val="0"/>
          <c:showCatName val="0"/>
          <c:showSerName val="0"/>
          <c:showPercent val="0"/>
          <c:showBubbleSize val="0"/>
        </c:dLbls>
        <c:gapWidth val="50"/>
        <c:overlap val="100"/>
        <c:axId val="-2087002152"/>
        <c:axId val="-2085392776"/>
      </c:barChart>
      <c:catAx>
        <c:axId val="-2087002152"/>
        <c:scaling>
          <c:orientation val="minMax"/>
        </c:scaling>
        <c:delete val="0"/>
        <c:axPos val="b"/>
        <c:numFmt formatCode="General" sourceLinked="1"/>
        <c:majorTickMark val="out"/>
        <c:minorTickMark val="none"/>
        <c:tickLblPos val="nextTo"/>
        <c:spPr>
          <a:ln w="19050">
            <a:solidFill>
              <a:srgbClr val="08080A"/>
            </a:solidFill>
          </a:ln>
        </c:spPr>
        <c:txPr>
          <a:bodyPr/>
          <a:lstStyle/>
          <a:p>
            <a:pPr>
              <a:defRPr lang="en-US"/>
            </a:pPr>
            <a:endParaRPr lang="en-US"/>
          </a:p>
        </c:txPr>
        <c:crossAx val="-2085392776"/>
        <c:crosses val="autoZero"/>
        <c:auto val="1"/>
        <c:lblAlgn val="ctr"/>
        <c:lblOffset val="100"/>
        <c:noMultiLvlLbl val="0"/>
      </c:catAx>
      <c:valAx>
        <c:axId val="-2085392776"/>
        <c:scaling>
          <c:orientation val="minMax"/>
          <c:max val="100"/>
        </c:scaling>
        <c:delete val="0"/>
        <c:axPos val="l"/>
        <c:numFmt formatCode="#,##0" sourceLinked="0"/>
        <c:majorTickMark val="out"/>
        <c:minorTickMark val="none"/>
        <c:tickLblPos val="nextTo"/>
        <c:spPr>
          <a:ln w="19050">
            <a:solidFill>
              <a:sysClr val="windowText" lastClr="000000"/>
            </a:solidFill>
          </a:ln>
        </c:spPr>
        <c:txPr>
          <a:bodyPr/>
          <a:lstStyle/>
          <a:p>
            <a:pPr>
              <a:defRPr lang="en-US" b="0" i="0">
                <a:solidFill>
                  <a:srgbClr val="08080A"/>
                </a:solidFill>
                <a:latin typeface="Arial Narrow" panose="020B0606020202030204" pitchFamily="34" charset="0"/>
              </a:defRPr>
            </a:pPr>
            <a:endParaRPr lang="en-US"/>
          </a:p>
        </c:txPr>
        <c:crossAx val="-2087002152"/>
        <c:crosses val="autoZero"/>
        <c:crossBetween val="between"/>
        <c:majorUnit val="20"/>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FA2C4-7DDE-4A77-AF12-156603E61102}" type="datetimeFigureOut">
              <a:rPr lang="en-CA" smtClean="0"/>
              <a:t>2020-05-28</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84ADC-84FC-43B8-A445-2E41640284B5}" type="slidenum">
              <a:rPr lang="en-CA" smtClean="0"/>
              <a:t>‹#›</a:t>
            </a:fld>
            <a:endParaRPr lang="en-CA"/>
          </a:p>
        </p:txBody>
      </p:sp>
    </p:spTree>
    <p:extLst>
      <p:ext uri="{BB962C8B-B14F-4D97-AF65-F5344CB8AC3E}">
        <p14:creationId xmlns:p14="http://schemas.microsoft.com/office/powerpoint/2010/main" val="3107139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www.ahajournals.org/doi/full/10.1161/STROKEAHA.116.015984#R14" TargetMode="External"/><Relationship Id="rId13" Type="http://schemas.openxmlformats.org/officeDocument/2006/relationships/hyperlink" Target="https://www.ahajournals.org/doi/full/10.1161/STROKEAHA.116.015984#R30" TargetMode="External"/><Relationship Id="rId18" Type="http://schemas.openxmlformats.org/officeDocument/2006/relationships/hyperlink" Target="https://www.ahajournals.org/doi/full/10.1161/STROKEAHA.116.015984#R33" TargetMode="External"/><Relationship Id="rId3" Type="http://schemas.openxmlformats.org/officeDocument/2006/relationships/hyperlink" Target="https://www.ahajournals.org/doi/full/10.1161/STROKEAHA.116.015984#R4" TargetMode="External"/><Relationship Id="rId7" Type="http://schemas.openxmlformats.org/officeDocument/2006/relationships/hyperlink" Target="https://www.ahajournals.org/doi/full/10.1161/STROKEAHA.116.015984#R12" TargetMode="External"/><Relationship Id="rId12" Type="http://schemas.openxmlformats.org/officeDocument/2006/relationships/hyperlink" Target="https://www.ahajournals.org/doi/full/10.1161/STROKEAHA.116.015984#R29" TargetMode="External"/><Relationship Id="rId17" Type="http://schemas.openxmlformats.org/officeDocument/2006/relationships/hyperlink" Target="https://www.ahajournals.org/doi/full/10.1161/STROKEAHA.116.015984#R32" TargetMode="External"/><Relationship Id="rId2" Type="http://schemas.openxmlformats.org/officeDocument/2006/relationships/slide" Target="../slides/slide59.xml"/><Relationship Id="rId16" Type="http://schemas.openxmlformats.org/officeDocument/2006/relationships/hyperlink" Target="https://www.ahajournals.org/doi/full/10.1161/STROKEAHA.116.015984#R10" TargetMode="External"/><Relationship Id="rId1" Type="http://schemas.openxmlformats.org/officeDocument/2006/relationships/notesMaster" Target="../notesMasters/notesMaster1.xml"/><Relationship Id="rId6" Type="http://schemas.openxmlformats.org/officeDocument/2006/relationships/hyperlink" Target="https://www.ahajournals.org/doi/full/10.1161/STROKEAHA.116.015984#R22" TargetMode="External"/><Relationship Id="rId11" Type="http://schemas.openxmlformats.org/officeDocument/2006/relationships/hyperlink" Target="https://www.ahajournals.org/doi/full/10.1161/STROKEAHA.116.015984#R28" TargetMode="External"/><Relationship Id="rId5" Type="http://schemas.openxmlformats.org/officeDocument/2006/relationships/hyperlink" Target="https://www.ahajournals.org/doi/full/10.1161/STROKEAHA.116.015984#R11" TargetMode="External"/><Relationship Id="rId15" Type="http://schemas.openxmlformats.org/officeDocument/2006/relationships/hyperlink" Target="https://www.ahajournals.org/doi/full/10.1161/STROKEAHA.116.015984#R9" TargetMode="External"/><Relationship Id="rId10" Type="http://schemas.openxmlformats.org/officeDocument/2006/relationships/hyperlink" Target="https://www.ahajournals.org/doi/full/10.1161/STROKEAHA.116.015984#R27" TargetMode="External"/><Relationship Id="rId19" Type="http://schemas.openxmlformats.org/officeDocument/2006/relationships/hyperlink" Target="https://www.ahajournals.org/doi/full/10.1161/STROKEAHA.116.015984#R34" TargetMode="External"/><Relationship Id="rId4" Type="http://schemas.openxmlformats.org/officeDocument/2006/relationships/hyperlink" Target="https://www.ahajournals.org/doi/full/10.1161/STROKEAHA.116.015984#R6" TargetMode="External"/><Relationship Id="rId9" Type="http://schemas.openxmlformats.org/officeDocument/2006/relationships/hyperlink" Target="https://www.ahajournals.org/doi/full/10.1161/STROKEAHA.116.015984#R26" TargetMode="External"/><Relationship Id="rId14" Type="http://schemas.openxmlformats.org/officeDocument/2006/relationships/hyperlink" Target="https://www.ahajournals.org/doi/full/10.1161/STROKEAHA.116.015984#R31"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bayer.ca/files/XARELTO-PM-ENG-10JUL2014-"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thrombosiscanada.ca/" TargetMode="External"/><Relationship Id="rId5" Type="http://schemas.openxmlformats.org/officeDocument/2006/relationships/hyperlink" Target="http://www.boehringer-/" TargetMode="External"/><Relationship Id="rId4" Type="http://schemas.openxmlformats.org/officeDocument/2006/relationships/hyperlink" Target="http://www.pfizer.ca/en/our_products/products/monograph/313"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dirty="0"/>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3600" dirty="0">
              <a:latin typeface="Arial" panose="020B0604020202020204" pitchFamily="34" charset="0"/>
              <a:cs typeface="Baekmuk Gulim"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46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258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155F957-9FAA-409F-9FF3-D404DBB2FA9E}"/>
              </a:ext>
            </a:extLst>
          </p:cNvPr>
          <p:cNvSpPr>
            <a:spLocks noGrp="1"/>
          </p:cNvSpPr>
          <p:nvPr>
            <p:ph type="body" idx="1"/>
          </p:nvPr>
        </p:nvSpPr>
        <p:spPr/>
        <p:txBody>
          <a:bodyPr/>
          <a:lstStyle/>
          <a:p>
            <a:r>
              <a:rPr lang="en-CA" sz="800" b="1" dirty="0">
                <a:solidFill>
                  <a:schemeClr val="tx1"/>
                </a:solidFill>
                <a:latin typeface="+mn-lt"/>
              </a:rPr>
              <a:t>Speaker Notes:</a:t>
            </a:r>
          </a:p>
          <a:p>
            <a:endParaRPr lang="en-CA" sz="800" b="1" dirty="0">
              <a:solidFill>
                <a:schemeClr val="tx1"/>
              </a:solidFill>
              <a:latin typeface="+mn-lt"/>
            </a:endParaRPr>
          </a:p>
          <a:p>
            <a:pPr marL="181240" indent="-181240">
              <a:buFont typeface="Arial"/>
              <a:buChar char="•"/>
            </a:pPr>
            <a:r>
              <a:rPr lang="en-US" sz="1200" dirty="0">
                <a:solidFill>
                  <a:schemeClr val="tx1"/>
                </a:solidFill>
                <a:latin typeface="+mn-lt"/>
              </a:rPr>
              <a:t>Of the 556 AF patients on Apixaban, 23% were given the reduced dose of 2.5</a:t>
            </a:r>
            <a:r>
              <a:rPr lang="en-US" sz="1200" baseline="0" dirty="0">
                <a:solidFill>
                  <a:schemeClr val="tx1"/>
                </a:solidFill>
                <a:latin typeface="+mn-lt"/>
              </a:rPr>
              <a:t> mg bid of whom about </a:t>
            </a:r>
            <a:r>
              <a:rPr lang="en-US" sz="1200" u="sng" baseline="0" dirty="0">
                <a:solidFill>
                  <a:schemeClr val="tx1"/>
                </a:solidFill>
                <a:latin typeface="+mn-lt"/>
              </a:rPr>
              <a:t>half</a:t>
            </a:r>
            <a:r>
              <a:rPr lang="en-US" sz="1200" baseline="0" dirty="0">
                <a:solidFill>
                  <a:schemeClr val="tx1"/>
                </a:solidFill>
                <a:latin typeface="+mn-lt"/>
              </a:rPr>
              <a:t> (13% of the total) did not have 2 of the 3 “ABC” criteria present (age ≥ 80, weight ≤ 60 kg, creatinine ≥ 133)</a:t>
            </a:r>
          </a:p>
          <a:p>
            <a:pPr marL="181240" indent="-181240">
              <a:buFont typeface="Arial"/>
              <a:buChar char="•"/>
            </a:pPr>
            <a:r>
              <a:rPr lang="en-US" sz="1200" baseline="0" dirty="0">
                <a:solidFill>
                  <a:schemeClr val="tx1"/>
                </a:solidFill>
                <a:latin typeface="+mn-lt"/>
              </a:rPr>
              <a:t>Of the 181 patients on Dabigatran, 38% were on the reduced dose of 110mg bid and only 4% were felt to be on a dosage that was discordant with current Canadian Guidelines</a:t>
            </a:r>
          </a:p>
          <a:p>
            <a:pPr marL="181240" indent="-181240">
              <a:buFont typeface="Arial"/>
              <a:buChar char="•"/>
            </a:pPr>
            <a:r>
              <a:rPr lang="en-US" sz="1200" baseline="0" dirty="0">
                <a:solidFill>
                  <a:schemeClr val="tx1"/>
                </a:solidFill>
                <a:latin typeface="+mn-lt"/>
              </a:rPr>
              <a:t>Of the 369 patients on Rivaroxaban, 18% were on a reduced dose and 8% were felt to have been reduced to 15 mg daily inappropriately.</a:t>
            </a:r>
          </a:p>
          <a:p>
            <a:pPr marL="181240" indent="-181240">
              <a:buFont typeface="Arial"/>
              <a:buChar char="•"/>
            </a:pPr>
            <a:r>
              <a:rPr lang="en-US" sz="1200" baseline="0" dirty="0">
                <a:solidFill>
                  <a:schemeClr val="tx1"/>
                </a:solidFill>
                <a:latin typeface="+mn-lt"/>
              </a:rPr>
              <a:t>Overall, the message is that there is some room for improvement through further knowledge dissemination</a:t>
            </a:r>
            <a:endParaRPr lang="en-US" sz="1200" dirty="0">
              <a:solidFill>
                <a:schemeClr val="tx1"/>
              </a:solidFill>
              <a:latin typeface="+mn-lt"/>
            </a:endParaRPr>
          </a:p>
          <a:p>
            <a:endParaRPr lang="en-CA" sz="1200" b="1"/>
          </a:p>
          <a:p>
            <a:endParaRPr lang="en-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3D4FE6E-6BB0-4AAF-B249-2A4F0D2F107C}"/>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It is important to emphasize</a:t>
            </a:r>
            <a:r>
              <a:rPr lang="en-US" sz="1200" baseline="0" dirty="0"/>
              <a:t> that randomized controlled trials (RCTs) represent the strongest type of medical evidence to guide management of patients.</a:t>
            </a:r>
          </a:p>
          <a:p>
            <a:pPr marL="171450" indent="-171450">
              <a:buFont typeface="Arial"/>
              <a:buChar char="•"/>
            </a:pPr>
            <a:r>
              <a:rPr lang="en-US" sz="1200" baseline="0" dirty="0"/>
              <a:t>Observational studies vary on quality and can be confirmatory and reassuring when results agree with those of RCTs.  When there is disagreement with RCTs, observational studies are considered “hypothesis generating” and findings need to be prospectively confirmed by randomized RCTs.   </a:t>
            </a:r>
            <a:endParaRPr lang="en-US" sz="1200" dirty="0"/>
          </a:p>
          <a:p>
            <a:endParaRPr lang="en-CA" dirty="0"/>
          </a:p>
        </p:txBody>
      </p:sp>
    </p:spTree>
    <p:extLst>
      <p:ext uri="{BB962C8B-B14F-4D97-AF65-F5344CB8AC3E}">
        <p14:creationId xmlns:p14="http://schemas.microsoft.com/office/powerpoint/2010/main" val="283428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 slide is self-explanatory and may be used at the speakers discretion to emphasize some of the many barriers we face in ensuring long-term patient compliance to DOACs in a world of “fake-news” and multiple different</a:t>
            </a:r>
            <a:r>
              <a:rPr lang="en-US" sz="1200" baseline="0" dirty="0"/>
              <a:t> “opinions” from biased sources who often have a less than scientific personal agenda… Patients (and physicians..) must beware in a world of readily accessible (mis)information!</a:t>
            </a:r>
            <a:endParaRPr lang="en-US" sz="1200" dirty="0"/>
          </a:p>
          <a:p>
            <a:endParaRPr lang="en-CA" dirty="0"/>
          </a:p>
        </p:txBody>
      </p:sp>
    </p:spTree>
    <p:extLst>
      <p:ext uri="{BB962C8B-B14F-4D97-AF65-F5344CB8AC3E}">
        <p14:creationId xmlns:p14="http://schemas.microsoft.com/office/powerpoint/2010/main" val="3939868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a:t>
            </a:r>
            <a:r>
              <a:rPr lang="en-US" sz="1200" baseline="0" dirty="0"/>
              <a:t> slide can be used to elaborate on comments made to slide 22 and list some of the potential uses of observational RWD studies.</a:t>
            </a:r>
            <a:endParaRPr lang="en-US" sz="1200" dirty="0"/>
          </a:p>
          <a:p>
            <a:endParaRPr lang="en-CA" dirty="0"/>
          </a:p>
        </p:txBody>
      </p:sp>
    </p:spTree>
    <p:extLst>
      <p:ext uri="{BB962C8B-B14F-4D97-AF65-F5344CB8AC3E}">
        <p14:creationId xmlns:p14="http://schemas.microsoft.com/office/powerpoint/2010/main" val="244844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This slide is useful when describing how non-randomized “big data” is used in Real</a:t>
            </a:r>
            <a:r>
              <a:rPr lang="en-US" sz="1200" baseline="0" dirty="0"/>
              <a:t> World studies. Propensity score matching attempts to correct for the absence of prospective randomization when analyzing data retrospectively.</a:t>
            </a:r>
            <a:r>
              <a:rPr lang="en-US" sz="1200" dirty="0"/>
              <a:t>   Only</a:t>
            </a:r>
            <a:r>
              <a:rPr lang="en-US" sz="1200" baseline="0" dirty="0"/>
              <a:t> variables that are  available in the dataset can be matched and corrected for leaving plenty of room for unaccounted for bias.  This is why propensity score matching can never be as powerful as prospective double blind randomization where groups are generally identical except for the variable (e.g. drug) under investigation.</a:t>
            </a:r>
          </a:p>
          <a:p>
            <a:pPr marL="171450" indent="-171450">
              <a:buFont typeface="Arial"/>
              <a:buChar char="•"/>
            </a:pPr>
            <a:r>
              <a:rPr lang="en-US" sz="1200" baseline="0" dirty="0"/>
              <a:t>May be used as a backup slide at the presenter’s discretion </a:t>
            </a:r>
            <a:endParaRPr lang="en-US" sz="1200" dirty="0"/>
          </a:p>
          <a:p>
            <a:endParaRPr lang="en-CA" dirty="0"/>
          </a:p>
        </p:txBody>
      </p:sp>
    </p:spTree>
    <p:extLst>
      <p:ext uri="{BB962C8B-B14F-4D97-AF65-F5344CB8AC3E}">
        <p14:creationId xmlns:p14="http://schemas.microsoft.com/office/powerpoint/2010/main" val="176270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US" b="1" dirty="0"/>
          </a:p>
          <a:p>
            <a:r>
              <a:rPr lang="en-US" b="1" dirty="0"/>
              <a:t>Slide compares the strengths and weaknesses of observational real world data, empowering the attendee to better discriminate between the growing number of RWD studies published each year.</a:t>
            </a:r>
          </a:p>
          <a:p>
            <a:r>
              <a:rPr lang="en-US" b="1" dirty="0"/>
              <a:t>Useful adjunct to slide 26 depending on the audience interest in the subject</a:t>
            </a:r>
          </a:p>
          <a:p>
            <a:endParaRPr lang="en-CA" dirty="0"/>
          </a:p>
        </p:txBody>
      </p:sp>
    </p:spTree>
    <p:extLst>
      <p:ext uri="{BB962C8B-B14F-4D97-AF65-F5344CB8AC3E}">
        <p14:creationId xmlns:p14="http://schemas.microsoft.com/office/powerpoint/2010/main" val="290261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pPr defTabSz="483276">
              <a:defRPr/>
            </a:pPr>
            <a:r>
              <a:rPr lang="en-US" sz="1000" dirty="0">
                <a:ea typeface="Microsoft YaHei" pitchFamily="34" charset="-122"/>
              </a:rPr>
              <a:t>This slide shows some key efficacy and safety outcome data vs. warfarin from the three major new OAC trials: RE-LY, ROCKET and ARISTOTLE</a:t>
            </a:r>
          </a:p>
          <a:p>
            <a:pPr marL="181229" indent="-181229" defTabSz="483276">
              <a:buFont typeface="Arial"/>
              <a:buChar char="•"/>
              <a:defRPr/>
            </a:pPr>
            <a:r>
              <a:rPr lang="en-US" sz="1000" dirty="0">
                <a:ea typeface="Microsoft YaHei" pitchFamily="34" charset="-122"/>
              </a:rPr>
              <a:t>Dabigatran 150 mg and apixaban 5 mg are associated with significant reduction of stroke/SE vs. warfarin. </a:t>
            </a:r>
          </a:p>
          <a:p>
            <a:pPr marL="181229" indent="-181229" defTabSz="483276">
              <a:buFont typeface="Arial"/>
              <a:buChar char="•"/>
              <a:defRPr/>
            </a:pPr>
            <a:r>
              <a:rPr lang="en-US" sz="1000" dirty="0">
                <a:ea typeface="Microsoft YaHei" pitchFamily="34" charset="-122"/>
              </a:rPr>
              <a:t>Dabigatran 110 mg and apixaban 5 mg are associated with significant reduction of major bleeding vs. warfarin. </a:t>
            </a:r>
            <a:r>
              <a:rPr lang="en-CA" sz="1000" dirty="0">
                <a:ea typeface="Microsoft YaHei"/>
                <a:cs typeface="Microsoft YaHei"/>
              </a:rPr>
              <a:t> </a:t>
            </a:r>
          </a:p>
          <a:p>
            <a:pPr marL="181229" indent="-181229" defTabSz="483276">
              <a:buFont typeface="Arial"/>
              <a:buChar char="•"/>
              <a:defRPr/>
            </a:pPr>
            <a:r>
              <a:rPr lang="en-US" sz="1000" dirty="0">
                <a:ea typeface="Microsoft YaHei" pitchFamily="34" charset="-122"/>
              </a:rPr>
              <a:t>All new OACs are associated with a significant reduction of ICH compared to warfarin.</a:t>
            </a:r>
          </a:p>
          <a:p>
            <a:pPr marL="181229" indent="-181229" defTabSz="483276">
              <a:buFont typeface="Arial"/>
              <a:buChar char="•"/>
              <a:defRPr/>
            </a:pPr>
            <a:r>
              <a:rPr lang="en-CA" sz="1000" dirty="0">
                <a:ea typeface="Microsoft YaHei" pitchFamily="34" charset="-122"/>
              </a:rPr>
              <a:t>Apixaban is </a:t>
            </a:r>
            <a:r>
              <a:rPr lang="en-US" sz="1000" dirty="0">
                <a:solidFill>
                  <a:srgbClr val="000000"/>
                </a:solidFill>
              </a:rPr>
              <a:t>associated with significant reduction of mortality compared to warfarin.</a:t>
            </a: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endParaRPr lang="fr-CA" sz="1000" dirty="0">
              <a:ea typeface="Microsoft YaHei"/>
              <a:cs typeface="Microsoft YaHei"/>
            </a:endParaRPr>
          </a:p>
          <a:p>
            <a:pPr marL="181229" indent="-181229">
              <a:tabLst>
                <a:tab pos="0" algn="l"/>
                <a:tab pos="461462" algn="l"/>
                <a:tab pos="927958" algn="l"/>
                <a:tab pos="1392776" algn="l"/>
                <a:tab pos="1857595" algn="l"/>
                <a:tab pos="2322412" algn="l"/>
                <a:tab pos="2788909" algn="l"/>
                <a:tab pos="3253727" algn="l"/>
                <a:tab pos="3718545" algn="l"/>
                <a:tab pos="4183363" algn="l"/>
                <a:tab pos="4649860" algn="l"/>
                <a:tab pos="5113000" algn="l"/>
                <a:tab pos="5579496" algn="l"/>
                <a:tab pos="6044313" algn="l"/>
                <a:tab pos="6510810" algn="l"/>
                <a:tab pos="6973950" algn="l"/>
                <a:tab pos="7440446" algn="l"/>
                <a:tab pos="7905264" algn="l"/>
                <a:tab pos="8370082" algn="l"/>
                <a:tab pos="8834901" algn="l"/>
                <a:tab pos="9301397" algn="l"/>
              </a:tabLst>
              <a:defRPr/>
            </a:pPr>
            <a:r>
              <a:rPr lang="fr-CA" sz="1000" dirty="0" err="1">
                <a:ea typeface="Microsoft YaHei"/>
                <a:cs typeface="Microsoft YaHei"/>
              </a:rPr>
              <a:t>Definition</a:t>
            </a:r>
            <a:r>
              <a:rPr lang="fr-CA" sz="1000" dirty="0">
                <a:ea typeface="Microsoft YaHei"/>
                <a:cs typeface="Microsoft YaHei"/>
              </a:rPr>
              <a:t> of major </a:t>
            </a:r>
            <a:r>
              <a:rPr lang="fr-CA" sz="1000" dirty="0" err="1">
                <a:ea typeface="Microsoft YaHei"/>
                <a:cs typeface="Microsoft YaHei"/>
              </a:rPr>
              <a:t>bleeding</a:t>
            </a:r>
            <a:r>
              <a:rPr lang="fr-CA" sz="1000" dirty="0">
                <a:ea typeface="Microsoft YaHei"/>
                <a:cs typeface="Microsoft YaHei"/>
              </a:rPr>
              <a:t>:</a:t>
            </a:r>
          </a:p>
          <a:p>
            <a:pPr marL="181229" lvl="1" indent="-181229">
              <a:buFont typeface="Arial"/>
              <a:buChar char="•"/>
              <a:defRPr/>
            </a:pPr>
            <a:r>
              <a:rPr lang="en-CA" sz="1000" dirty="0"/>
              <a:t>RE-LY: a reduction in the hemoglobin level of at least 20 g per liter, transfusion of at least 2 units of blood, or symptomatic bleeding in a critical area or organ.</a:t>
            </a:r>
          </a:p>
          <a:p>
            <a:pPr marL="181229" lvl="1" indent="-181229">
              <a:buFont typeface="Arial"/>
              <a:buChar char="•"/>
              <a:defRPr/>
            </a:pPr>
            <a:r>
              <a:rPr lang="en-CA" sz="1000" dirty="0"/>
              <a:t>ROCKET: as clinically overt bleeding associated with any of the following: fatal outcome, involving a critical site (</a:t>
            </a:r>
            <a:r>
              <a:rPr lang="en-CA" sz="1000" i="1" dirty="0"/>
              <a:t>i.e.,</a:t>
            </a:r>
            <a:r>
              <a:rPr lang="en-CA" sz="1000" dirty="0"/>
              <a:t> intracranial, intraspinal, intraocular, pericardial, intraarticular, intramuscular with compartment syndrome, or retroperitoneal), or clinically overt bleeding associated with a fall in hemoglobin concentration of ≥ 2 g/dL, or leading to transfusion of ≥ 2 units of packed red blood cells or whole blood.</a:t>
            </a:r>
          </a:p>
          <a:p>
            <a:pPr marL="181229" lvl="1" indent="-181229">
              <a:buFont typeface="Arial"/>
              <a:buChar char="•"/>
              <a:defRPr/>
            </a:pPr>
            <a:r>
              <a:rPr lang="fr-CA" sz="1000" dirty="0">
                <a:ea typeface="Microsoft YaHei"/>
                <a:cs typeface="Microsoft YaHei"/>
              </a:rPr>
              <a:t>ARISTOTLE: </a:t>
            </a:r>
            <a:r>
              <a:rPr lang="en-CA" sz="1000" dirty="0"/>
              <a:t>clinically overt bleeding accompanied by a decrease in the hemoglobin level of at least 2 g per deciliter or transfusion of at least 2 units of packed red cells, occurring at a critical site, or resulting in death.</a:t>
            </a:r>
          </a:p>
          <a:p>
            <a:endParaRPr lang="en-CA" dirty="0"/>
          </a:p>
        </p:txBody>
      </p:sp>
    </p:spTree>
    <p:extLst>
      <p:ext uri="{BB962C8B-B14F-4D97-AF65-F5344CB8AC3E}">
        <p14:creationId xmlns:p14="http://schemas.microsoft.com/office/powerpoint/2010/main" val="23522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Speaker Notes:</a:t>
            </a:r>
          </a:p>
          <a:p>
            <a:endParaRPr lang="en-US" sz="1200" b="1" dirty="0"/>
          </a:p>
          <a:p>
            <a:pPr marL="181229" indent="-181229">
              <a:spcBef>
                <a:spcPct val="0"/>
              </a:spcBef>
              <a:buFont typeface="Arial"/>
              <a:buChar char="•"/>
            </a:pPr>
            <a:r>
              <a:rPr lang="en-AU" altLang="en-US" sz="1200" noProof="0" dirty="0">
                <a:latin typeface="Arial" charset="0"/>
                <a:ea typeface="ＭＳ Ｐゴシック"/>
                <a:cs typeface="ＭＳ Ｐゴシック"/>
              </a:rPr>
              <a:t>This</a:t>
            </a:r>
            <a:r>
              <a:rPr lang="en-AU" altLang="en-US" sz="1200" baseline="0" noProof="0" dirty="0">
                <a:latin typeface="Arial" charset="0"/>
                <a:ea typeface="ＭＳ Ｐゴシック"/>
                <a:cs typeface="ＭＳ Ｐゴシック"/>
              </a:rPr>
              <a:t> is the new and important slide from the 2018 (box to the right is from the 2016 update) Canadian AF guidelines update.</a:t>
            </a:r>
          </a:p>
          <a:p>
            <a:pPr marL="181229" indent="-181229">
              <a:spcBef>
                <a:spcPct val="0"/>
              </a:spcBef>
              <a:buFont typeface="Arial"/>
              <a:buChar char="•"/>
            </a:pPr>
            <a:r>
              <a:rPr lang="en-AU" altLang="en-US" sz="1200" baseline="0" noProof="0" dirty="0">
                <a:latin typeface="Arial" charset="0"/>
                <a:ea typeface="ＭＳ Ｐゴシック"/>
                <a:cs typeface="ＭＳ Ｐゴシック"/>
              </a:rPr>
              <a:t>Two key points to emphasize: the (*) indicates that a DOAC should be selected in preference to an AVK for anticoagulation. The shaded box to the right emphasizes that all efforts should be made to select the correct DOAC dosage based on age, size and renal function as well as to minimize the bleeding risk by addressing any modifiable bleeding risk factors prese</a:t>
            </a:r>
            <a:r>
              <a:rPr lang="fr-FR" altLang="en-US" sz="1200" baseline="0" dirty="0">
                <a:latin typeface="Arial" charset="0"/>
                <a:ea typeface="ＭＳ Ｐゴシック"/>
                <a:cs typeface="ＭＳ Ｐゴシック"/>
              </a:rPr>
              <a:t>nt.</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There is no longer any need to calculate a patient’s HASBLED score as this does not influence management (most patients are </a:t>
            </a:r>
            <a:r>
              <a:rPr lang="en-CA" altLang="en-US" sz="1200" i="1" baseline="0" noProof="0" dirty="0" err="1">
                <a:latin typeface="Arial" charset="0"/>
                <a:ea typeface="ＭＳ Ｐゴシック"/>
                <a:cs typeface="ＭＳ Ｐゴシック"/>
              </a:rPr>
              <a:t>antioagulated</a:t>
            </a:r>
            <a:r>
              <a:rPr lang="en-CA" altLang="en-US" sz="1200" i="1" baseline="0" noProof="0" dirty="0">
                <a:latin typeface="Arial" charset="0"/>
                <a:ea typeface="ＭＳ Ｐゴシック"/>
                <a:cs typeface="ＭＳ Ｐゴシック"/>
              </a:rPr>
              <a:t> even, if at higher bleeding risk..)</a:t>
            </a:r>
          </a:p>
          <a:p>
            <a:pPr marL="181229" indent="-181229">
              <a:spcBef>
                <a:spcPct val="0"/>
              </a:spcBef>
              <a:buFont typeface="Arial"/>
              <a:buChar char="•"/>
            </a:pPr>
            <a:r>
              <a:rPr lang="en-CA" altLang="en-US" sz="1200" i="1" baseline="0" noProof="0" dirty="0">
                <a:latin typeface="Arial" charset="0"/>
                <a:ea typeface="ＭＳ Ｐゴシック"/>
                <a:cs typeface="ＭＳ Ｐゴシック"/>
              </a:rPr>
              <a:t>Canada has not adopted the CHADSVASC scoring system to determine eligibility for oral anticoagulation in AF.  The annual embolic stroke risk threshold for anticoagulation is set at 1.5% and it is felt that a vascular diseased patient who is aged 64 or less and CHADS2 = 0 has an annual stroke risk of less than 1.5% based on the Canadian Guideline Committee’s interpretation of currently available large data sets.  </a:t>
            </a:r>
            <a:endParaRPr lang="en-CA" altLang="en-US" sz="1200" i="1" noProof="0" dirty="0">
              <a:latin typeface="Arial" charset="0"/>
              <a:ea typeface="ＭＳ Ｐゴシック"/>
              <a:cs typeface="ＭＳ Ｐゴシック"/>
            </a:endParaRPr>
          </a:p>
          <a:p>
            <a:endParaRPr lang="en-CA" dirty="0"/>
          </a:p>
        </p:txBody>
      </p:sp>
      <p:sp>
        <p:nvSpPr>
          <p:cNvPr id="4" name="Slide Number Placeholder 3"/>
          <p:cNvSpPr>
            <a:spLocks noGrp="1"/>
          </p:cNvSpPr>
          <p:nvPr>
            <p:ph type="sldNum" sz="quarter" idx="5"/>
          </p:nvPr>
        </p:nvSpPr>
        <p:spPr/>
        <p:txBody>
          <a:bodyPr/>
          <a:lstStyle/>
          <a:p>
            <a:fld id="{8E484ADC-84FC-43B8-A445-2E41640284B5}" type="slidenum">
              <a:rPr lang="en-CA" smtClean="0"/>
              <a:t>9</a:t>
            </a:fld>
            <a:endParaRPr lang="en-CA"/>
          </a:p>
        </p:txBody>
      </p:sp>
    </p:spTree>
    <p:extLst>
      <p:ext uri="{BB962C8B-B14F-4D97-AF65-F5344CB8AC3E}">
        <p14:creationId xmlns:p14="http://schemas.microsoft.com/office/powerpoint/2010/main" val="57717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000" b="1" dirty="0"/>
              <a:t>Reference:</a:t>
            </a:r>
            <a:r>
              <a:rPr lang="en-US" sz="1000" dirty="0"/>
              <a:t> Lip GYH, </a:t>
            </a:r>
            <a:r>
              <a:rPr lang="en-US" sz="1000" dirty="0" err="1"/>
              <a:t>Keshishian</a:t>
            </a:r>
            <a:r>
              <a:rPr lang="en-US" sz="1000" dirty="0"/>
              <a:t> A, Li X, et al. Effectiveness and safety of oral anticoagulants among nonvalvular atrial fibrillation patients [published correction appears in </a:t>
            </a:r>
            <a:r>
              <a:rPr lang="en-US" sz="1000" i="1" dirty="0"/>
              <a:t>Stroke</a:t>
            </a:r>
            <a:r>
              <a:rPr lang="en-US" sz="1000" dirty="0"/>
              <a:t>. 2020;0:STR.0000000000000218]. </a:t>
            </a:r>
            <a:r>
              <a:rPr lang="en-US" sz="1000" i="1" dirty="0"/>
              <a:t>Stroke</a:t>
            </a:r>
            <a:r>
              <a:rPr lang="en-US" sz="1000" dirty="0"/>
              <a:t>. 2018;49(12):2933-2944. </a:t>
            </a:r>
          </a:p>
          <a:p>
            <a:endParaRPr lang="fr-CA" sz="1000" dirty="0"/>
          </a:p>
          <a:p>
            <a:r>
              <a:rPr lang="fr-CA" sz="1000" b="1" kern="1200" dirty="0" err="1">
                <a:solidFill>
                  <a:schemeClr val="tx1"/>
                </a:solidFill>
                <a:latin typeface="+mn-lt"/>
                <a:ea typeface="+mn-ea"/>
                <a:cs typeface="+mn-cs"/>
              </a:rPr>
              <a:t>Study</a:t>
            </a:r>
            <a:r>
              <a:rPr lang="fr-CA" sz="1000" b="1" kern="1200" dirty="0">
                <a:solidFill>
                  <a:schemeClr val="tx1"/>
                </a:solidFill>
                <a:latin typeface="+mn-lt"/>
                <a:ea typeface="+mn-ea"/>
                <a:cs typeface="+mn-cs"/>
              </a:rPr>
              <a:t> Design and Population: </a:t>
            </a:r>
          </a:p>
          <a:p>
            <a:pPr marL="225425" indent="-225425" defTabSz="914014">
              <a:buFont typeface="Wingdings" panose="05000000000000000000" pitchFamily="2" charset="2"/>
              <a:buChar char="§"/>
            </a:pPr>
            <a:r>
              <a:rPr lang="en-US" sz="1000" dirty="0">
                <a:solidFill>
                  <a:srgbClr val="2A4364"/>
                </a:solidFill>
              </a:rPr>
              <a:t>Retrospective, observational cohort study</a:t>
            </a:r>
          </a:p>
          <a:p>
            <a:pPr marL="225425" indent="-225425" defTabSz="914014">
              <a:buFont typeface="Wingdings" panose="05000000000000000000" pitchFamily="2" charset="2"/>
              <a:buChar char="§"/>
            </a:pPr>
            <a:r>
              <a:rPr lang="en-US" sz="1000" dirty="0">
                <a:solidFill>
                  <a:srgbClr val="2A4364"/>
                </a:solidFill>
              </a:rPr>
              <a:t>Pooled data from the CMS Medicare and 4 large commercial claims databases in the US: </a:t>
            </a:r>
            <a:r>
              <a:rPr lang="en-US" sz="1000" dirty="0" err="1">
                <a:solidFill>
                  <a:srgbClr val="2A4364"/>
                </a:solidFill>
              </a:rPr>
              <a:t>MarketScan</a:t>
            </a:r>
            <a:r>
              <a:rPr lang="en-US" sz="1000" dirty="0">
                <a:solidFill>
                  <a:srgbClr val="2A4364"/>
                </a:solidFill>
              </a:rPr>
              <a:t>, </a:t>
            </a:r>
            <a:r>
              <a:rPr lang="en-US" sz="1000" dirty="0" err="1">
                <a:solidFill>
                  <a:srgbClr val="2A4364"/>
                </a:solidFill>
              </a:rPr>
              <a:t>PharMetrics</a:t>
            </a:r>
            <a:r>
              <a:rPr lang="en-US" sz="1000" dirty="0">
                <a:solidFill>
                  <a:srgbClr val="2A4364"/>
                </a:solidFill>
              </a:rPr>
              <a:t>, Optum, and Humana</a:t>
            </a:r>
          </a:p>
          <a:p>
            <a:pPr marL="225425" indent="-225425" defTabSz="914014">
              <a:buFont typeface="Wingdings" panose="05000000000000000000" pitchFamily="2" charset="2"/>
              <a:buChar char="§"/>
            </a:pPr>
            <a:r>
              <a:rPr lang="en-US" sz="1000" dirty="0"/>
              <a:t>Study period: </a:t>
            </a:r>
            <a:r>
              <a:rPr lang="en-US" sz="1000" dirty="0">
                <a:solidFill>
                  <a:srgbClr val="2A4364"/>
                </a:solidFill>
              </a:rPr>
              <a:t>1/1/2012</a:t>
            </a:r>
            <a:r>
              <a:rPr lang="en-US" sz="1000" dirty="0">
                <a:solidFill>
                  <a:srgbClr val="2A4364"/>
                </a:solidFill>
                <a:latin typeface="Calibri" panose="020F0502020204030204" pitchFamily="34" charset="0"/>
              </a:rPr>
              <a:t>–</a:t>
            </a:r>
            <a:r>
              <a:rPr lang="en-US" sz="1000" dirty="0">
                <a:solidFill>
                  <a:srgbClr val="2A4364"/>
                </a:solidFill>
              </a:rPr>
              <a:t>9/30/2015</a:t>
            </a:r>
          </a:p>
          <a:p>
            <a:endParaRPr lang="fr-CA" sz="1000" b="1" kern="1200" dirty="0">
              <a:solidFill>
                <a:schemeClr val="tx1"/>
              </a:solidFill>
              <a:latin typeface="+mn-lt"/>
              <a:ea typeface="+mn-ea"/>
              <a:cs typeface="+mn-cs"/>
            </a:endParaRPr>
          </a:p>
          <a:p>
            <a:r>
              <a:rPr lang="fr-CA" sz="1000" b="1" kern="1200" dirty="0" err="1">
                <a:solidFill>
                  <a:schemeClr val="tx1"/>
                </a:solidFill>
                <a:latin typeface="+mn-lt"/>
                <a:ea typeface="+mn-ea"/>
                <a:cs typeface="+mn-cs"/>
              </a:rPr>
              <a:t>Outcomes</a:t>
            </a:r>
            <a:r>
              <a:rPr lang="fr-CA" sz="1000" b="1" kern="1200" dirty="0">
                <a:solidFill>
                  <a:schemeClr val="tx1"/>
                </a:solidFill>
                <a:latin typeface="+mn-lt"/>
                <a:ea typeface="+mn-ea"/>
                <a:cs typeface="+mn-cs"/>
              </a:rPr>
              <a:t>:</a:t>
            </a:r>
          </a:p>
          <a:p>
            <a:pPr marL="225425" indent="-225425" defTabSz="914014">
              <a:buFont typeface="Wingdings" panose="05000000000000000000" pitchFamily="2" charset="2"/>
              <a:buChar char="§"/>
            </a:pPr>
            <a:r>
              <a:rPr lang="en-US" sz="1000" dirty="0">
                <a:solidFill>
                  <a:srgbClr val="2A4364"/>
                </a:solidFill>
              </a:rPr>
              <a:t>Effectiveness outcome: Time to first stroke/SE, including ischemic stroke, hemorrhagic stroke, and SE</a:t>
            </a:r>
          </a:p>
          <a:p>
            <a:pPr marL="225425" indent="-225425" defTabSz="914014">
              <a:buFont typeface="Wingdings" panose="05000000000000000000" pitchFamily="2" charset="2"/>
              <a:buChar char="§"/>
            </a:pPr>
            <a:r>
              <a:rPr lang="en-US" sz="1000" dirty="0">
                <a:solidFill>
                  <a:srgbClr val="2A4364"/>
                </a:solidFill>
              </a:rPr>
              <a:t>Safety outcome: Time to first major bleeding, including gastrointestinal bleeding, intracranial hemorrhage, and major bleeding at other key sites</a:t>
            </a:r>
          </a:p>
          <a:p>
            <a:endParaRPr lang="en-US" sz="1000" b="1" kern="1200" noProof="0" dirty="0">
              <a:solidFill>
                <a:schemeClr val="tx1"/>
              </a:solidFill>
              <a:latin typeface="+mn-lt"/>
              <a:ea typeface="+mn-ea"/>
              <a:cs typeface="+mn-cs"/>
            </a:endParaRPr>
          </a:p>
          <a:p>
            <a:r>
              <a:rPr lang="en-US" sz="1000" b="1" kern="1200" noProof="0" dirty="0">
                <a:solidFill>
                  <a:schemeClr val="tx1"/>
                </a:solidFill>
                <a:latin typeface="+mn-lt"/>
                <a:ea typeface="+mn-ea"/>
                <a:cs typeface="+mn-cs"/>
              </a:rPr>
              <a:t>Key Patient Characteristics: </a:t>
            </a:r>
          </a:p>
          <a:p>
            <a:pPr marL="228600" indent="-228600" defTabSz="914014">
              <a:buFont typeface="Wingdings" panose="05000000000000000000" pitchFamily="2" charset="2"/>
              <a:buChar char="§"/>
            </a:pPr>
            <a:r>
              <a:rPr lang="en-US" sz="1000" dirty="0">
                <a:solidFill>
                  <a:srgbClr val="2A4364"/>
                </a:solidFill>
              </a:rPr>
              <a:t>A total of 466 991 patients with NVAF were included in the study:</a:t>
            </a:r>
          </a:p>
          <a:p>
            <a:pPr marL="384048" lvl="1" indent="-164592" defTabSz="914014">
              <a:buFont typeface="Wingdings" panose="05000000000000000000" pitchFamily="2" charset="2"/>
              <a:buChar char="§"/>
            </a:pPr>
            <a:r>
              <a:rPr lang="en-US" sz="1000" dirty="0">
                <a:solidFill>
                  <a:srgbClr val="2A4364"/>
                </a:solidFill>
              </a:rPr>
              <a:t>Apixaban (n = 108 852)</a:t>
            </a:r>
          </a:p>
          <a:p>
            <a:pPr marL="384048" lvl="2" indent="-164592" defTabSz="914014">
              <a:buFont typeface="Wingdings" panose="05000000000000000000" pitchFamily="2" charset="2"/>
              <a:buChar char="§"/>
            </a:pPr>
            <a:r>
              <a:rPr lang="en-US" sz="1000" dirty="0">
                <a:solidFill>
                  <a:srgbClr val="2A4364"/>
                </a:solidFill>
              </a:rPr>
              <a:t>Dabigatran (n = 37 724)</a:t>
            </a:r>
          </a:p>
          <a:p>
            <a:pPr marL="384048" lvl="2" indent="-164592" defTabSz="914014">
              <a:buFont typeface="Wingdings" panose="05000000000000000000" pitchFamily="2" charset="2"/>
              <a:buChar char="§"/>
            </a:pPr>
            <a:r>
              <a:rPr lang="en-US" sz="1000" dirty="0">
                <a:solidFill>
                  <a:srgbClr val="2A4364"/>
                </a:solidFill>
              </a:rPr>
              <a:t>Rivaroxaban (n = 153 002)</a:t>
            </a:r>
          </a:p>
          <a:p>
            <a:pPr marL="384048" lvl="2" indent="-164592" defTabSz="914014">
              <a:buFont typeface="Wingdings" panose="05000000000000000000" pitchFamily="2" charset="2"/>
              <a:buChar char="§"/>
            </a:pPr>
            <a:r>
              <a:rPr lang="en-US" sz="1000" dirty="0">
                <a:solidFill>
                  <a:srgbClr val="2A4364"/>
                </a:solidFill>
              </a:rPr>
              <a:t>Warfarin (n = 167 413)</a:t>
            </a:r>
          </a:p>
          <a:p>
            <a:endParaRPr lang="en-US" sz="1000" b="1" kern="1200" dirty="0">
              <a:solidFill>
                <a:schemeClr val="tx1"/>
              </a:solidFill>
              <a:latin typeface="+mn-lt"/>
              <a:ea typeface="+mn-ea"/>
              <a:cs typeface="+mn-cs"/>
            </a:endParaRPr>
          </a:p>
          <a:p>
            <a:r>
              <a:rPr lang="en-US" sz="1000" b="1" kern="1200" dirty="0">
                <a:solidFill>
                  <a:schemeClr val="tx1"/>
                </a:solidFill>
                <a:latin typeface="+mn-lt"/>
                <a:ea typeface="+mn-ea"/>
                <a:cs typeface="+mn-cs"/>
              </a:rPr>
              <a:t>Authors’ Summary of Study </a:t>
            </a:r>
            <a:r>
              <a:rPr lang="en-US" sz="1000" b="1" dirty="0"/>
              <a:t>Strengths: </a:t>
            </a:r>
            <a:r>
              <a:rPr lang="en-US" sz="1000" dirty="0"/>
              <a:t>To the authors’ knowledge, this is the largest retrospective, observational study to date to examine the rate of stroke/SE and major bleeding among patients with NVAF who initiated NOAC treatment. Due to the large, pooled dataset, this analysis has improved generalizability and more statistical power to evaluate less frequent events (</a:t>
            </a:r>
            <a:r>
              <a:rPr lang="en-US" sz="1000" dirty="0" err="1"/>
              <a:t>eg</a:t>
            </a:r>
            <a:r>
              <a:rPr lang="en-US" sz="1000" dirty="0"/>
              <a:t>, intracranial hemorrhage) and subgroups with limited sample size (</a:t>
            </a:r>
            <a:r>
              <a:rPr lang="en-US" sz="1000" dirty="0" err="1"/>
              <a:t>eg</a:t>
            </a:r>
            <a:r>
              <a:rPr lang="en-US" sz="1000" dirty="0"/>
              <a:t>, peripheral artery disease) in randomized clinical trials.  </a:t>
            </a:r>
          </a:p>
          <a:p>
            <a:endParaRPr lang="en-US" sz="1000" dirty="0"/>
          </a:p>
          <a:p>
            <a:pPr marL="170181" indent="-170181">
              <a:buFont typeface="Arial" panose="020B0604020202020204" pitchFamily="34" charset="0"/>
              <a:buChar char="•"/>
            </a:pPr>
            <a:r>
              <a:rPr lang="en-US" sz="1000" dirty="0"/>
              <a:t>The time frame for inclusion in the study was from 1/1/2013 to 9/30/2015.</a:t>
            </a:r>
          </a:p>
          <a:p>
            <a:pPr marL="168922" indent="-168922">
              <a:buFont typeface="Arial" panose="020B0604020202020204" pitchFamily="34" charset="0"/>
              <a:buChar char="•"/>
            </a:pPr>
            <a:r>
              <a:rPr lang="en-US" sz="1000" dirty="0"/>
              <a:t>Although overlapping at the health plan level was expected to be minimal, duplicate patient records may have existed. However, the percentage of those potential duplicates in a previously published pooled analysis was estimated to be small (0.5%) and, therefore, not likely to have affected the study results. (Broder et al. </a:t>
            </a:r>
            <a:r>
              <a:rPr lang="en-US" sz="1000" i="1" dirty="0"/>
              <a:t>Pituitary</a:t>
            </a:r>
            <a:r>
              <a:rPr lang="en-US" sz="1000" dirty="0"/>
              <a:t>. 2014;17[4]:333-41. </a:t>
            </a:r>
            <a:r>
              <a:rPr lang="en-US" sz="1000" dirty="0" err="1"/>
              <a:t>doi</a:t>
            </a:r>
            <a:r>
              <a:rPr lang="en-US" sz="1000" dirty="0"/>
              <a:t>: 10.1007/s11102-013-0506-0; </a:t>
            </a:r>
            <a:r>
              <a:rPr lang="en-US" sz="1000" dirty="0">
                <a:ea typeface="Arial Unicode MS" pitchFamily="34" charset="-128"/>
                <a:cs typeface="Arial Unicode MS" pitchFamily="34" charset="-128"/>
              </a:rPr>
              <a:t>Li et al. </a:t>
            </a:r>
            <a:r>
              <a:rPr lang="en-US" sz="1000" i="1" dirty="0" err="1"/>
              <a:t>PLoS</a:t>
            </a:r>
            <a:r>
              <a:rPr lang="en-US" sz="1000" i="1" dirty="0"/>
              <a:t> ONE.</a:t>
            </a:r>
            <a:r>
              <a:rPr lang="en-US" sz="1000" dirty="0"/>
              <a:t> 2018;13[1]:e0191722.)</a:t>
            </a:r>
          </a:p>
          <a:p>
            <a:endParaRPr lang="en-CA" dirty="0"/>
          </a:p>
        </p:txBody>
      </p:sp>
    </p:spTree>
    <p:extLst>
      <p:ext uri="{BB962C8B-B14F-4D97-AF65-F5344CB8AC3E}">
        <p14:creationId xmlns:p14="http://schemas.microsoft.com/office/powerpoint/2010/main" val="295309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GB" sz="1200" b="1" dirty="0">
                <a:ln w="0"/>
                <a:solidFill>
                  <a:srgbClr val="2A4364"/>
                </a:solidFill>
              </a:rPr>
              <a:t>Authors’ Summary: </a:t>
            </a:r>
            <a:r>
              <a:rPr lang="en-US" sz="1200" dirty="0"/>
              <a:t>Compared with warfarin, apixaban was associated with lower rates of stroke/SE, ischemic stroke, hemorrhagic stroke, SE, major bleeding, GI bleeding, ICH, and other bleeding</a:t>
            </a:r>
            <a:endParaRPr lang="en-US" dirty="0"/>
          </a:p>
          <a:p>
            <a:endParaRPr lang="en-CA" dirty="0"/>
          </a:p>
        </p:txBody>
      </p:sp>
    </p:spTree>
    <p:extLst>
      <p:ext uri="{BB962C8B-B14F-4D97-AF65-F5344CB8AC3E}">
        <p14:creationId xmlns:p14="http://schemas.microsoft.com/office/powerpoint/2010/main" val="157970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b="0" dirty="0">
                <a:ln w="0"/>
                <a:solidFill>
                  <a:srgbClr val="2A4364"/>
                </a:solidFill>
              </a:rPr>
              <a:t>Compared with warfarin, dabigatran was associated with lower rates of stroke/SE, hemorrhagic stroke, major bleeding, ICH, and other bleeding.</a:t>
            </a:r>
          </a:p>
          <a:p>
            <a:endParaRPr lang="en-CA" dirty="0"/>
          </a:p>
        </p:txBody>
      </p:sp>
    </p:spTree>
    <p:extLst>
      <p:ext uri="{BB962C8B-B14F-4D97-AF65-F5344CB8AC3E}">
        <p14:creationId xmlns:p14="http://schemas.microsoft.com/office/powerpoint/2010/main" val="212413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warfarin, rivaroxaban was associated with lower rates of stroke/SE, ischemic stroke, hemorrhagic stroke, and ICH, but higher rates of major bleeding, GI bleeding, and other bleeding.</a:t>
            </a:r>
          </a:p>
          <a:p>
            <a:endParaRPr lang="en-CA" dirty="0"/>
          </a:p>
        </p:txBody>
      </p:sp>
    </p:spTree>
    <p:extLst>
      <p:ext uri="{BB962C8B-B14F-4D97-AF65-F5344CB8AC3E}">
        <p14:creationId xmlns:p14="http://schemas.microsoft.com/office/powerpoint/2010/main" val="2333396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dabigatran, apixaban was associated with lower rates of stroke/SE and major bleeding.</a:t>
            </a:r>
          </a:p>
          <a:p>
            <a:endParaRPr lang="en-CA" dirty="0"/>
          </a:p>
        </p:txBody>
      </p:sp>
    </p:spTree>
    <p:extLst>
      <p:ext uri="{BB962C8B-B14F-4D97-AF65-F5344CB8AC3E}">
        <p14:creationId xmlns:p14="http://schemas.microsoft.com/office/powerpoint/2010/main" val="2170938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r>
              <a:rPr lang="en-US" sz="1200" b="1" dirty="0">
                <a:ln w="0"/>
                <a:solidFill>
                  <a:srgbClr val="2A4364"/>
                </a:solidFill>
              </a:rPr>
              <a:t>Authors’ Summary: </a:t>
            </a:r>
            <a:r>
              <a:rPr lang="en-US" sz="1200" dirty="0"/>
              <a:t>Compared with rivaroxaban, apixaban was associated with lower rates of stroke/SE and major bleeding</a:t>
            </a:r>
            <a:endParaRPr lang="en-US" sz="1000" dirty="0"/>
          </a:p>
          <a:p>
            <a:endParaRPr lang="en-CA" dirty="0"/>
          </a:p>
        </p:txBody>
      </p:sp>
    </p:spTree>
    <p:extLst>
      <p:ext uri="{BB962C8B-B14F-4D97-AF65-F5344CB8AC3E}">
        <p14:creationId xmlns:p14="http://schemas.microsoft.com/office/powerpoint/2010/main" val="184036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sz="1200" b="1" dirty="0">
              <a:ln w="0"/>
              <a:solidFill>
                <a:srgbClr val="2A4364"/>
              </a:solidFill>
            </a:endParaRPr>
          </a:p>
          <a:p>
            <a:endParaRPr lang="en-CA" sz="1200" b="1" dirty="0">
              <a:ln w="0"/>
              <a:solidFill>
                <a:srgbClr val="2A436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n w="0"/>
                <a:solidFill>
                  <a:srgbClr val="2A4364"/>
                </a:solidFill>
              </a:rPr>
              <a:t>Authors’ Summary: </a:t>
            </a:r>
            <a:r>
              <a:rPr lang="en-US" sz="1200" dirty="0"/>
              <a:t>Compared with rivaroxaban, dabigatran was associated with a similar rate of stroke/SE and a lower rate of </a:t>
            </a:r>
            <a:br>
              <a:rPr lang="en-US" sz="1200" dirty="0"/>
            </a:br>
            <a:r>
              <a:rPr lang="en-US" sz="1200" dirty="0"/>
              <a:t>major bleeding.</a:t>
            </a:r>
            <a:endParaRPr lang="en-US" sz="1200" dirty="0">
              <a:solidFill>
                <a:srgbClr val="2A4364"/>
              </a:solidFill>
            </a:endParaRPr>
          </a:p>
          <a:p>
            <a:endParaRPr lang="en-CA" dirty="0"/>
          </a:p>
        </p:txBody>
      </p:sp>
    </p:spTree>
    <p:extLst>
      <p:ext uri="{BB962C8B-B14F-4D97-AF65-F5344CB8AC3E}">
        <p14:creationId xmlns:p14="http://schemas.microsoft.com/office/powerpoint/2010/main" val="189134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solidFill>
                  <a:srgbClr val="1B1A5A"/>
                </a:solidFill>
                <a:latin typeface="Agency FB" panose="020B0503020202020204" pitchFamily="34" charset="0"/>
                <a:cs typeface="Aharoni" panose="02010803020104030203" pitchFamily="2" charset="-79"/>
              </a:rPr>
              <a:t>Cohort Creation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dirty="0">
              <a:solidFill>
                <a:srgbClr val="1B1A5A"/>
              </a:solidFill>
              <a:latin typeface="Agency FB" panose="020B0503020202020204" pitchFamily="34" charset="0"/>
              <a:ea typeface="+mn-ea"/>
              <a:cs typeface="Aharoni" panose="02010803020104030203"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Apixaban, dabigatran, rivaroxaban or warfarin users (10/1/2010-6/30/2015) N=1,873,941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12-month continuous enrollment N= 289,246 warfarin and N=83,084 DOAC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Patients with AF at baseline N=176,723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ysClr val="window" lastClr="FFFFFF"/>
                </a:solidFill>
                <a:latin typeface="Agency FB" panose="020B0503020202020204" pitchFamily="34" charset="0"/>
                <a:ea typeface="+mn-ea"/>
                <a:cs typeface="+mn-cs"/>
              </a:rPr>
              <a:t>Exclude: valvular heart disease, ESRD/dialysis N=126,178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u="sng" kern="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0" dirty="0">
                <a:solidFill>
                  <a:prstClr val="black">
                    <a:lumMod val="85000"/>
                    <a:lumOff val="15000"/>
                  </a:prstClr>
                </a:solidFill>
                <a:latin typeface="Agency FB" panose="020B0503020202020204" pitchFamily="34" charset="0"/>
              </a:rPr>
              <a:t>Final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kern="0" dirty="0">
              <a:solidFill>
                <a:prstClr val="black">
                  <a:lumMod val="85000"/>
                  <a:lumOff val="15000"/>
                </a:prstClr>
              </a:solidFill>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Dabigatran vs Warfarin (N=28,614)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Rivaroxaban vs Warfarin (N=32,350)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0" dirty="0">
                <a:solidFill>
                  <a:prstClr val="black">
                    <a:lumMod val="85000"/>
                    <a:lumOff val="15000"/>
                  </a:prstClr>
                </a:solidFill>
                <a:latin typeface="Agency FB" panose="020B0503020202020204" pitchFamily="34" charset="0"/>
              </a:rPr>
              <a:t>Apixaban vs Warfarin (N=15,390)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Agency FB" panose="020B0503020202020204" pitchFamily="34" charset="0"/>
              </a:rPr>
              <a:t>Propensity matching on 38 clinical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ysClr val="window" lastClr="FFFFFF"/>
              </a:solidFill>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1" dirty="0">
              <a:solidFill>
                <a:srgbClr val="1B1A5A"/>
              </a:solidFill>
              <a:latin typeface="Agency FB" panose="020B0503020202020204" pitchFamily="34" charset="0"/>
              <a:cs typeface="Aharoni" panose="02010803020104030203" pitchFamily="2" charset="-79"/>
            </a:endParaRPr>
          </a:p>
          <a:p>
            <a:endParaRPr lang="en-CA" b="1" dirty="0"/>
          </a:p>
          <a:p>
            <a:endParaRPr lang="en-CA" b="1" dirty="0"/>
          </a:p>
          <a:p>
            <a:pPr lvl="0" algn="l" defTabSz="914400">
              <a:defRPr/>
            </a:pPr>
            <a:endParaRPr lang="en-CA" sz="1200" b="1" dirty="0">
              <a:solidFill>
                <a:prstClr val="black"/>
              </a:solidFill>
              <a:latin typeface="Arial Narrow" panose="020B0606020202030204" pitchFamily="34" charset="0"/>
              <a:cs typeface="Candara"/>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979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46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0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Speaker Notes:</a:t>
            </a:r>
          </a:p>
          <a:p>
            <a:endParaRPr lang="en-CA" b="1" dirty="0"/>
          </a:p>
          <a:p>
            <a:pPr marL="0" indent="0">
              <a:buFont typeface="Arial"/>
              <a:buNone/>
            </a:pPr>
            <a:endParaRPr lang="en-US" sz="1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156297-500E-4637-A3B6-DA20CA07D8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21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574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From a pharmacodynamics</a:t>
            </a:r>
            <a:r>
              <a:rPr lang="en-US" sz="1200" baseline="0" dirty="0"/>
              <a:t> standpoint for DOACs with a short 12 hour half-life, missing a dose of a once-daily drug exposes to patient to a period of relative under-anticoagulation and risk of stroke/SE. By the time the next dose is taken, 48 hours (or four half-lives) have potentially elapsed and only 12.5% of the DOAC remains in the system.</a:t>
            </a:r>
          </a:p>
          <a:p>
            <a:pPr marL="171450" indent="-171450">
              <a:buFont typeface="Arial"/>
              <a:buChar char="•"/>
            </a:pPr>
            <a:r>
              <a:rPr lang="en-US" sz="1200" baseline="0" dirty="0"/>
              <a:t>A patient would have to miss </a:t>
            </a:r>
            <a:r>
              <a:rPr lang="en-US" sz="1200" u="sng" baseline="0" dirty="0"/>
              <a:t>three consecutive doses</a:t>
            </a:r>
            <a:r>
              <a:rPr lang="en-US" sz="1200" baseline="0" dirty="0"/>
              <a:t> of a DOAC taken twice-daily for an equivalent risk exposure.   Being on a once-daily DOAC may therefore not be an advantage for a forgetful patient who frequently misses doses as he/she is less likely to miss three consecutive doses of medication.</a:t>
            </a:r>
          </a:p>
          <a:p>
            <a:endParaRPr lang="en-CA" dirty="0"/>
          </a:p>
        </p:txBody>
      </p:sp>
    </p:spTree>
    <p:extLst>
      <p:ext uri="{BB962C8B-B14F-4D97-AF65-F5344CB8AC3E}">
        <p14:creationId xmlns:p14="http://schemas.microsoft.com/office/powerpoint/2010/main" val="424482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316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1" i="0" kern="1200" dirty="0">
                <a:solidFill>
                  <a:schemeClr val="tx1"/>
                </a:solidFill>
                <a:effectLst/>
                <a:latin typeface="+mn-lt"/>
                <a:ea typeface="+mn-ea"/>
                <a:cs typeface="+mn-cs"/>
              </a:rPr>
              <a:t>Abstract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Background and Purpose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on oral anticoagulant (OAC) uptake and pattern of use are limited. Real‐life data in patients with atrial fibrillation (AF) are important for understanding patient exposure. A cohort study of new OAC users was built to assess trends of drug use from 2011 to 2017, persistence rate, switching rate, adherence level, and predictors of adherence.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Methods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built a cohort using the </a:t>
            </a:r>
            <a:r>
              <a:rPr lang="en-US" sz="1200" b="0" i="0" kern="1200" dirty="0" err="1">
                <a:solidFill>
                  <a:schemeClr val="tx1"/>
                </a:solidFill>
                <a:effectLst/>
                <a:latin typeface="+mn-lt"/>
                <a:ea typeface="+mn-ea"/>
                <a:cs typeface="+mn-cs"/>
              </a:rPr>
              <a:t>Régie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d’Assurance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Maladie</a:t>
            </a:r>
            <a:r>
              <a:rPr lang="en-US" sz="1200" b="0" i="0" kern="1200" dirty="0">
                <a:solidFill>
                  <a:schemeClr val="tx1"/>
                </a:solidFill>
                <a:effectLst/>
                <a:latin typeface="+mn-lt"/>
                <a:ea typeface="+mn-ea"/>
                <a:cs typeface="+mn-cs"/>
              </a:rPr>
              <a:t> du Québec (RAMQ) and Med‐Echo administrative databases of new adult OAC users within 1 year following hospitalization with a diagnosis of AF. New users of OAC were defined as having no OAC claims in the year before cohort entry. We assessed trends of OAC use; persistence rate, defined as a gap between refills of no longer than two times the duration of the previous prescriptions; and adherence level, defined as the proportion of days covered (PDC) over a 1‐year period following initiation. Predictors of nonadherence (PDC less than 80%) were analyzed using logistic regression models.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Results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cohort consisted of 33,311 incident OAC users. Of total OAC claims, the proportions of warfarin claims decreased from 77.9% in 2011 to 12.7% in 2017, with direct oral anticoagulants (DOACs) accounting for 87.3% of claims, of which apixaban and rivaroxaban accounted for 60.1% and 23.4%, respectively, by the end of 2017. One year after OAC initiation, persistence rates ranged from 53% with warfarin to 77% with a high dose of apixaban. Approximately 75% of incident OAC users were considered “adherent” (PDC 80% or more), with a mean PDC of 95.6–98.1%, compared with “nonadherent,” with a mean PDC varying between 43.1% and 50.7%. Older age, female sex, higher CHA</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‐VASc score (to predict thromboembolic risk in AF), prior stroke, and treatment with chronic cardiovascular disease drugs were associated with high adherence levels.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Conclusion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clinical uptake of DOACs increased over time, accounting for 87.3% of prescriptions in 2017. In our study, 25% of new OAC users presented a low adherence level. Adherence to OACs remains a significant challenge in patients with AF.</a:t>
            </a:r>
          </a:p>
          <a:p>
            <a:endParaRPr lang="en-CA" dirty="0"/>
          </a:p>
        </p:txBody>
      </p:sp>
    </p:spTree>
    <p:extLst>
      <p:ext uri="{BB962C8B-B14F-4D97-AF65-F5344CB8AC3E}">
        <p14:creationId xmlns:p14="http://schemas.microsoft.com/office/powerpoint/2010/main" val="3472030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r>
              <a:rPr lang="en-US" sz="1200" b="1" i="0" kern="1200" dirty="0">
                <a:solidFill>
                  <a:schemeClr val="tx1"/>
                </a:solidFill>
                <a:effectLst/>
                <a:latin typeface="+mn-lt"/>
                <a:ea typeface="+mn-ea"/>
                <a:cs typeface="+mn-cs"/>
              </a:rPr>
              <a:t>Abstract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Background and Purpose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on oral anticoagulant (OAC) uptake and pattern of use are limited. Real‐life data in patients with atrial fibrillation (AF) are important for understanding patient exposure. A cohort study of new OAC users was built to assess trends of drug use from 2011 to 2017, persistence rate, switching rate, adherence level, and predictors of adherence.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Methods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built a cohort using the </a:t>
            </a:r>
            <a:r>
              <a:rPr lang="en-US" sz="1200" b="0" i="0" kern="1200" dirty="0" err="1">
                <a:solidFill>
                  <a:schemeClr val="tx1"/>
                </a:solidFill>
                <a:effectLst/>
                <a:latin typeface="+mn-lt"/>
                <a:ea typeface="+mn-ea"/>
                <a:cs typeface="+mn-cs"/>
              </a:rPr>
              <a:t>Régie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d’Assurance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Maladie</a:t>
            </a:r>
            <a:r>
              <a:rPr lang="en-US" sz="1200" b="0" i="0" kern="1200" dirty="0">
                <a:solidFill>
                  <a:schemeClr val="tx1"/>
                </a:solidFill>
                <a:effectLst/>
                <a:latin typeface="+mn-lt"/>
                <a:ea typeface="+mn-ea"/>
                <a:cs typeface="+mn-cs"/>
              </a:rPr>
              <a:t> du Québec (RAMQ) and Med‐Echo administrative databases of new adult OAC users within 1 year following hospitalization with a diagnosis of AF. New users of OAC were defined as having no OAC claims in the year before cohort entry. We assessed trends of OAC use; persistence rate, defined as a gap between refills of no longer than two times the duration of the previous prescriptions; and adherence level, defined as the proportion of days covered (PDC) over a 1‐year period following initiation. Predictors of nonadherence (PDC less than 80%) were analyzed using logistic regression models.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Results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cohort consisted of 33,311 incident OAC users. Of total OAC claims, the proportions of warfarin claims decreased from 77.9% in 2011 to 12.7% in 2017, with direct oral anticoagulants (DOACs) accounting for 87.3% of claims, of which apixaban and rivaroxaban accounted for 60.1% and 23.4%, respectively, by the end of 2017. One year after OAC initiation, persistence rates ranged from 53% with warfarin to 77% with a high dose of apixaban. Approximately 75% of incident OAC users were considered “adherent” (PDC 80% or more), with a mean PDC of 95.6–98.1%, compared with “nonadherent,” with a mean PDC varying between 43.1% and 50.7%. Older age, female sex, higher CHA</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DS</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‐VASc score (to predict thromboembolic risk in AF), prior stroke, and treatment with chronic cardiovascular disease drugs were associated with high adherence levels.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Conclusion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clinical uptake of DOACs increased over time, accounting for 87.3% of prescriptions in 2017. In our study, 25% of new OAC users presented a low adherence level. Adherence to OACs remains a significant challenge in patients with AF.</a:t>
            </a:r>
          </a:p>
          <a:p>
            <a:endParaRPr lang="en-CA" dirty="0"/>
          </a:p>
        </p:txBody>
      </p:sp>
    </p:spTree>
    <p:extLst>
      <p:ext uri="{BB962C8B-B14F-4D97-AF65-F5344CB8AC3E}">
        <p14:creationId xmlns:p14="http://schemas.microsoft.com/office/powerpoint/2010/main" val="41696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patients with AF and CAD who are eligible for OAC according to CHADS-65 end up on a DOAC alone after 12 months of CAD “stability”, defined as no ACS</a:t>
            </a:r>
            <a:r>
              <a:rPr lang="en-US" baseline="0" dirty="0"/>
              <a:t> or need for revascularization (PCI or CABG).</a:t>
            </a:r>
            <a:r>
              <a:rPr lang="en-US" dirty="0"/>
              <a:t> </a:t>
            </a:r>
          </a:p>
          <a:p>
            <a:endParaRPr lang="en-CA" dirty="0"/>
          </a:p>
        </p:txBody>
      </p:sp>
    </p:spTree>
    <p:extLst>
      <p:ext uri="{BB962C8B-B14F-4D97-AF65-F5344CB8AC3E}">
        <p14:creationId xmlns:p14="http://schemas.microsoft.com/office/powerpoint/2010/main" val="3540228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2661318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US" b="1" dirty="0"/>
              <a:t>Speaker Notes:</a:t>
            </a:r>
          </a:p>
          <a:p>
            <a:endParaRPr lang="en-CA" dirty="0"/>
          </a:p>
        </p:txBody>
      </p:sp>
    </p:spTree>
    <p:extLst>
      <p:ext uri="{BB962C8B-B14F-4D97-AF65-F5344CB8AC3E}">
        <p14:creationId xmlns:p14="http://schemas.microsoft.com/office/powerpoint/2010/main" val="1823863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sz="1200" b="1" dirty="0">
                <a:latin typeface="+mn-lt"/>
              </a:rPr>
              <a:t>Speaker Notes:</a:t>
            </a:r>
          </a:p>
          <a:p>
            <a:endParaRPr lang="en-CA" altLang="en-US" sz="1200" b="1" dirty="0">
              <a:latin typeface="+mn-lt"/>
            </a:endParaRPr>
          </a:p>
          <a:p>
            <a:r>
              <a:rPr lang="en-US" sz="1200" b="0" dirty="0">
                <a:latin typeface="+mn-lt"/>
              </a:rPr>
              <a:t>Each of the pivotal trials of DOAC therapy versus adjusted-dose warfarin therapy for the prevention of stroke/systemic thromboembolism in patient with nonvalvular atrial fibrillation have report results separately for patients 75 years and older.  This slide shows point estimates and 95% CI for the comparison of stroke or systemic thromboembolism on each DOAC in comparison to adjusted warfarin therapy.  Each of the point estimates is on the” favors DOAC” side of equality and the point estimates for higher dose dabigatran therapy and for apixaban therapy were statistically superior to that of adjusted dose warfarin for this outcome.</a:t>
            </a:r>
            <a:endParaRPr lang="fr-CA" sz="1200" b="0" dirty="0">
              <a:latin typeface="+mn-lt"/>
            </a:endParaRPr>
          </a:p>
          <a:p>
            <a:endParaRPr lang="en-US" b="1" dirty="0"/>
          </a:p>
          <a:p>
            <a:endParaRPr lang="en-US" b="1" dirty="0"/>
          </a:p>
          <a:p>
            <a:endParaRPr lang="en-CA" dirty="0"/>
          </a:p>
        </p:txBody>
      </p:sp>
    </p:spTree>
    <p:extLst>
      <p:ext uri="{BB962C8B-B14F-4D97-AF65-F5344CB8AC3E}">
        <p14:creationId xmlns:p14="http://schemas.microsoft.com/office/powerpoint/2010/main" val="206555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sz="1200" b="1" dirty="0">
                <a:latin typeface="+mn-lt"/>
              </a:rPr>
              <a:t>Speaker Notes:</a:t>
            </a:r>
          </a:p>
          <a:p>
            <a:pPr lvl="0" algn="l" defTabSz="914400">
              <a:defRPr/>
            </a:pPr>
            <a:endParaRPr lang="en-CA" sz="1200" b="0" dirty="0">
              <a:solidFill>
                <a:prstClr val="black"/>
              </a:solidFill>
              <a:latin typeface="+mn-lt"/>
              <a:cs typeface="Canda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rPr>
              <a:t>Each of the pivotal trials of DOAC therapy versus adjusted-dose warfarin therapy for the prevention of stroke/systemic thromboembolism in patient with nonvalvular atrial fibrillation have report results separately for patients 75 years and older.  This slide shows point estimates and 95% CI for the comparison of major bleeding on each DOAC in comparison to adjusted warfarin therapy.  The point estimates are on the ” favors DOAC” side of equality for apixaban and for </a:t>
            </a:r>
            <a:r>
              <a:rPr lang="en-US" sz="1200" b="0" dirty="0" err="1">
                <a:latin typeface="+mn-lt"/>
              </a:rPr>
              <a:t>edoxaban</a:t>
            </a:r>
            <a:r>
              <a:rPr lang="en-US" sz="1200" b="0" dirty="0">
                <a:latin typeface="+mn-lt"/>
              </a:rPr>
              <a:t> (both statistically significant).  For the other agents the point estimates for major bleed in were on the “favors warfarin” side of equality although not were statistically significant.</a:t>
            </a:r>
            <a:endParaRPr lang="fr-CA" sz="1200" b="0" dirty="0">
              <a:latin typeface="+mn-lt"/>
            </a:endParaRPr>
          </a:p>
          <a:p>
            <a:pPr lvl="0" algn="l" defTabSz="914400">
              <a:defRPr/>
            </a:pPr>
            <a:endParaRPr lang="en-CA" sz="1200" b="0" dirty="0">
              <a:solidFill>
                <a:prstClr val="black"/>
              </a:solidFill>
              <a:latin typeface="+mn-lt"/>
              <a:cs typeface="Candara"/>
            </a:endParaRPr>
          </a:p>
          <a:p>
            <a:endParaRPr lang="en-CA" dirty="0"/>
          </a:p>
        </p:txBody>
      </p:sp>
    </p:spTree>
    <p:extLst>
      <p:ext uri="{BB962C8B-B14F-4D97-AF65-F5344CB8AC3E}">
        <p14:creationId xmlns:p14="http://schemas.microsoft.com/office/powerpoint/2010/main" val="3056832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endParaRPr lang="en-CA" b="1" dirty="0"/>
          </a:p>
          <a:p>
            <a:r>
              <a:rPr lang="en-CA" sz="1200" b="1" kern="1200" dirty="0">
                <a:solidFill>
                  <a:schemeClr val="tx1"/>
                </a:solidFill>
                <a:latin typeface="+mn-lt"/>
                <a:ea typeface="+mn-ea"/>
                <a:cs typeface="+mn-cs"/>
              </a:rPr>
              <a:t>Increased efficacy of apixaban in the elderly</a:t>
            </a:r>
          </a:p>
          <a:p>
            <a:r>
              <a:rPr lang="en-CA" sz="1200" kern="1200" dirty="0">
                <a:solidFill>
                  <a:schemeClr val="tx1"/>
                </a:solidFill>
                <a:latin typeface="+mn-lt"/>
                <a:ea typeface="+mn-ea"/>
                <a:cs typeface="+mn-cs"/>
              </a:rPr>
              <a:t>In this paper we have reported evidence that for stroke prevention,</a:t>
            </a:r>
          </a:p>
          <a:p>
            <a:r>
              <a:rPr lang="en-CA" sz="1200" kern="1200" dirty="0">
                <a:solidFill>
                  <a:schemeClr val="tx1"/>
                </a:solidFill>
                <a:latin typeface="+mn-lt"/>
                <a:ea typeface="+mn-ea"/>
                <a:cs typeface="+mn-cs"/>
              </a:rPr>
              <a:t>the efﬁcacy of apixaban in comparison to aspirin</a:t>
            </a:r>
          </a:p>
          <a:p>
            <a:r>
              <a:rPr lang="en-CA" sz="1200" kern="1200" dirty="0">
                <a:solidFill>
                  <a:schemeClr val="tx1"/>
                </a:solidFill>
                <a:latin typeface="+mn-lt"/>
                <a:ea typeface="+mn-ea"/>
                <a:cs typeface="+mn-cs"/>
              </a:rPr>
              <a:t>increases with age. In patients =75 years, there was a greater</a:t>
            </a:r>
          </a:p>
          <a:p>
            <a:r>
              <a:rPr lang="en-CA" sz="1200" kern="1200" dirty="0">
                <a:solidFill>
                  <a:schemeClr val="tx1"/>
                </a:solidFill>
                <a:latin typeface="+mn-lt"/>
                <a:ea typeface="+mn-ea"/>
                <a:cs typeface="+mn-cs"/>
              </a:rPr>
              <a:t>relative risk reduction with apixaban (HR 0.33, 95% CI</a:t>
            </a:r>
          </a:p>
          <a:p>
            <a:r>
              <a:rPr lang="en-CA" sz="1200" kern="1200" dirty="0">
                <a:solidFill>
                  <a:schemeClr val="tx1"/>
                </a:solidFill>
                <a:latin typeface="+mn-lt"/>
                <a:ea typeface="+mn-ea"/>
                <a:cs typeface="+mn-cs"/>
              </a:rPr>
              <a:t>0.18–0.56) compared with younger patients (HR 0.68, 95%</a:t>
            </a:r>
          </a:p>
          <a:p>
            <a:r>
              <a:rPr lang="en-CA" sz="1200" kern="1200" dirty="0">
                <a:solidFill>
                  <a:schemeClr val="tx1"/>
                </a:solidFill>
                <a:latin typeface="+mn-lt"/>
                <a:ea typeface="+mn-ea"/>
                <a:cs typeface="+mn-cs"/>
              </a:rPr>
              <a:t>CI 0.42–1.08; P-value for interaction = 0.04) (Figure 1). The</a:t>
            </a:r>
          </a:p>
          <a:p>
            <a:r>
              <a:rPr lang="en-CA" sz="1200" kern="1200" dirty="0">
                <a:solidFill>
                  <a:schemeClr val="tx1"/>
                </a:solidFill>
                <a:latin typeface="+mn-lt"/>
                <a:ea typeface="+mn-ea"/>
                <a:cs typeface="+mn-cs"/>
              </a:rPr>
              <a:t>number needed to treat (NNT, calculated as 1/[absolute risk</a:t>
            </a:r>
          </a:p>
          <a:p>
            <a:r>
              <a:rPr lang="en-CA" sz="1200" kern="1200" dirty="0">
                <a:solidFill>
                  <a:schemeClr val="tx1"/>
                </a:solidFill>
                <a:latin typeface="+mn-lt"/>
                <a:ea typeface="+mn-ea"/>
                <a:cs typeface="+mn-cs"/>
              </a:rPr>
              <a:t>reduction]) per year to prevent a stroke was 26 in patients</a:t>
            </a:r>
          </a:p>
          <a:p>
            <a:r>
              <a:rPr lang="en-CA" sz="1200" kern="1200" dirty="0">
                <a:solidFill>
                  <a:schemeClr val="tx1"/>
                </a:solidFill>
                <a:latin typeface="+mn-lt"/>
                <a:ea typeface="+mn-ea"/>
                <a:cs typeface="+mn-cs"/>
              </a:rPr>
              <a:t>=75 compared with a NNT of 143 in younger patients. In</a:t>
            </a:r>
          </a:p>
          <a:p>
            <a:r>
              <a:rPr lang="en-CA" sz="1200" kern="1200" dirty="0">
                <a:solidFill>
                  <a:schemeClr val="tx1"/>
                </a:solidFill>
                <a:latin typeface="+mn-lt"/>
                <a:ea typeface="+mn-ea"/>
                <a:cs typeface="+mn-cs"/>
              </a:rPr>
              <a:t>contrast, the relative efﬁcacy of aspirin to prevent ischaemic</a:t>
            </a:r>
          </a:p>
          <a:p>
            <a:r>
              <a:rPr lang="en-CA" sz="1200" kern="1200" dirty="0">
                <a:solidFill>
                  <a:schemeClr val="tx1"/>
                </a:solidFill>
                <a:latin typeface="+mn-lt"/>
                <a:ea typeface="+mn-ea"/>
                <a:cs typeface="+mn-cs"/>
              </a:rPr>
              <a:t>stroke decreases as patients with AF age and appears ineffectual</a:t>
            </a:r>
          </a:p>
          <a:p>
            <a:r>
              <a:rPr lang="en-CA" sz="1200" kern="1200" dirty="0">
                <a:solidFill>
                  <a:schemeClr val="tx1"/>
                </a:solidFill>
                <a:latin typeface="+mn-lt"/>
                <a:ea typeface="+mn-ea"/>
                <a:cs typeface="+mn-cs"/>
              </a:rPr>
              <a:t>as patients enter their eighth decade [8]. The </a:t>
            </a:r>
            <a:r>
              <a:rPr lang="en-CA" sz="1200" kern="1200" dirty="0" err="1">
                <a:solidFill>
                  <a:schemeClr val="tx1"/>
                </a:solidFill>
                <a:latin typeface="+mn-lt"/>
                <a:ea typeface="+mn-ea"/>
                <a:cs typeface="+mn-cs"/>
              </a:rPr>
              <a:t>beneﬁtof</a:t>
            </a:r>
            <a:endParaRPr lang="en-CA" sz="1200" kern="1200" dirty="0">
              <a:solidFill>
                <a:schemeClr val="tx1"/>
              </a:solidFill>
              <a:latin typeface="+mn-lt"/>
              <a:ea typeface="+mn-ea"/>
              <a:cs typeface="+mn-cs"/>
            </a:endParaRPr>
          </a:p>
          <a:p>
            <a:r>
              <a:rPr lang="en-CA" sz="1200" kern="1200" dirty="0">
                <a:solidFill>
                  <a:schemeClr val="tx1"/>
                </a:solidFill>
                <a:latin typeface="+mn-lt"/>
                <a:ea typeface="+mn-ea"/>
                <a:cs typeface="+mn-cs"/>
              </a:rPr>
              <a:t>apixaban with advancing age appears to be due to a rapidly</a:t>
            </a:r>
          </a:p>
          <a:p>
            <a:r>
              <a:rPr lang="en-CA" sz="1200" kern="1200" dirty="0">
                <a:solidFill>
                  <a:schemeClr val="tx1"/>
                </a:solidFill>
                <a:latin typeface="+mn-lt"/>
                <a:ea typeface="+mn-ea"/>
                <a:cs typeface="+mn-cs"/>
              </a:rPr>
              <a:t>increasing stroke risk on aspirin, whereas the stroke risk on</a:t>
            </a:r>
          </a:p>
          <a:p>
            <a:r>
              <a:rPr lang="en-CA" sz="1200" kern="1200" dirty="0">
                <a:solidFill>
                  <a:schemeClr val="tx1"/>
                </a:solidFill>
                <a:latin typeface="+mn-lt"/>
                <a:ea typeface="+mn-ea"/>
                <a:cs typeface="+mn-cs"/>
              </a:rPr>
              <a:t>apixaban is relatively consistent across age groups (Figure 2A).</a:t>
            </a:r>
          </a:p>
          <a:p>
            <a:r>
              <a:rPr lang="en-CA" sz="1200" kern="1200" dirty="0">
                <a:solidFill>
                  <a:schemeClr val="tx1"/>
                </a:solidFill>
                <a:latin typeface="+mn-lt"/>
                <a:ea typeface="+mn-ea"/>
                <a:cs typeface="+mn-cs"/>
              </a:rPr>
              <a:t>In the absence of a comparator group with no antiplatelets or</a:t>
            </a:r>
          </a:p>
          <a:p>
            <a:r>
              <a:rPr lang="en-CA" sz="1200" kern="1200" dirty="0">
                <a:solidFill>
                  <a:schemeClr val="tx1"/>
                </a:solidFill>
                <a:latin typeface="+mn-lt"/>
                <a:ea typeface="+mn-ea"/>
                <a:cs typeface="+mn-cs"/>
              </a:rPr>
              <a:t>anticoagulants, it is not possible to determine conclusively</a:t>
            </a:r>
          </a:p>
          <a:p>
            <a:r>
              <a:rPr lang="en-CA" sz="1200" kern="1200" dirty="0">
                <a:solidFill>
                  <a:schemeClr val="tx1"/>
                </a:solidFill>
                <a:latin typeface="+mn-lt"/>
                <a:ea typeface="+mn-ea"/>
                <a:cs typeface="+mn-cs"/>
              </a:rPr>
              <a:t>from our data if this is due to a loss of efﬁcacy of aspirin with</a:t>
            </a:r>
          </a:p>
          <a:p>
            <a:r>
              <a:rPr lang="en-CA" sz="1200" kern="1200" dirty="0">
                <a:solidFill>
                  <a:schemeClr val="tx1"/>
                </a:solidFill>
                <a:latin typeface="+mn-lt"/>
                <a:ea typeface="+mn-ea"/>
                <a:cs typeface="+mn-cs"/>
              </a:rPr>
              <a:t>age or an increase in efﬁcacy with apixaban. However, as most</a:t>
            </a:r>
          </a:p>
          <a:p>
            <a:r>
              <a:rPr lang="en-CA" sz="1200" kern="1200" dirty="0">
                <a:solidFill>
                  <a:schemeClr val="tx1"/>
                </a:solidFill>
                <a:latin typeface="+mn-lt"/>
                <a:ea typeface="+mn-ea"/>
                <a:cs typeface="+mn-cs"/>
              </a:rPr>
              <a:t>elderly patients not anticoagulated will be prescribed aspirin,</a:t>
            </a:r>
          </a:p>
          <a:p>
            <a:r>
              <a:rPr lang="en-CA" sz="1200" kern="1200" dirty="0">
                <a:solidFill>
                  <a:schemeClr val="tx1"/>
                </a:solidFill>
                <a:latin typeface="+mn-lt"/>
                <a:ea typeface="+mn-ea"/>
                <a:cs typeface="+mn-cs"/>
              </a:rPr>
              <a:t>the ﬁndings of this analysis are clinically relevant.</a:t>
            </a:r>
            <a:endParaRPr lang="fr-CA" sz="1200" dirty="0"/>
          </a:p>
          <a:p>
            <a:pPr defTabSz="483198">
              <a:spcBef>
                <a:spcPct val="0"/>
              </a:spcBef>
            </a:pPr>
            <a:endParaRPr lang="fr-CA" sz="1200" dirty="0"/>
          </a:p>
          <a:p>
            <a:endParaRPr lang="en-CA" dirty="0"/>
          </a:p>
        </p:txBody>
      </p:sp>
    </p:spTree>
    <p:extLst>
      <p:ext uri="{BB962C8B-B14F-4D97-AF65-F5344CB8AC3E}">
        <p14:creationId xmlns:p14="http://schemas.microsoft.com/office/powerpoint/2010/main" val="3542881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ED3AAC-95E2-4F4A-AD92-AF831DA90FB6}"/>
              </a:ext>
            </a:extLst>
          </p:cNvPr>
          <p:cNvSpPr>
            <a:spLocks noGrp="1"/>
          </p:cNvSpPr>
          <p:nvPr>
            <p:ph type="body" idx="1"/>
          </p:nvPr>
        </p:nvSpPr>
        <p:spPr/>
        <p:txBody>
          <a:bodyPr/>
          <a:lstStyle/>
          <a:p>
            <a:r>
              <a:rPr lang="en-CA" b="1" dirty="0"/>
              <a:t>Speaker Notes:</a:t>
            </a:r>
          </a:p>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Risk of bleeding with initiation of apixaban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Patients enrolled onto AVERROES were not anticoagulated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with vitamin K antagonist therapy either because it was unsuitable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or expected to be unsuitable. Multiple physician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patient factors were listed for patients not being suitable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VKA but most patients were unsuitable for multiple reasons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(Supplementary data, Table S4, available in Age and Ageing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online). A large proportion of older patients (42.6%) had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previously failed VKA therapy and of that group, 9.5% had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serious bleeding due to VKA therapy.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In general, apixaban has a similar major bleeding rate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aspirin in patients who were previously not deemed suitable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for anticoagulation with VKA. The risk of bleeding increased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on both treatments with age (Figure 2B). However even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the very elderly, apixaban was as safe as aspirin in regards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bleeding. For intracranial haemorrhage, there is some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that apixaban is safer than aspirin in patients =85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black"/>
                </a:solidFill>
                <a:effectLst/>
                <a:uLnTx/>
                <a:uFillTx/>
                <a:latin typeface="+mn-lt"/>
                <a:ea typeface="+mn-ea"/>
                <a:cs typeface="+mn-cs"/>
              </a:rPr>
              <a:t>years though absolute event rates were low.</a:t>
            </a:r>
          </a:p>
          <a:p>
            <a:pPr marL="0" marR="0" lvl="0" indent="0" algn="l" defTabSz="483198" rtl="0" eaLnBrk="1" fontAlgn="auto" latinLnBrk="0" hangingPunct="1">
              <a:lnSpc>
                <a:spcPct val="100000"/>
              </a:lnSpc>
              <a:spcBef>
                <a:spcPct val="0"/>
              </a:spcBef>
              <a:spcAft>
                <a:spcPts val="0"/>
              </a:spcAft>
              <a:buClrTx/>
              <a:buSzTx/>
              <a:buFontTx/>
              <a:buNone/>
              <a:tabLst/>
              <a:defRPr/>
            </a:pPr>
            <a:endParaRPr kumimoji="0" lang="fr-CA" sz="1000" b="0" i="0" u="none" strike="noStrike" kern="1200" cap="none" spc="0" normalizeH="0" baseline="0" noProof="0" dirty="0">
              <a:ln>
                <a:noFill/>
              </a:ln>
              <a:solidFill>
                <a:prstClr val="black"/>
              </a:solidFill>
              <a:effectLst/>
              <a:uLnTx/>
              <a:uFillTx/>
              <a:latin typeface="+mn-lt"/>
              <a:ea typeface="+mn-ea"/>
              <a:cs typeface="+mn-cs"/>
            </a:endParaRPr>
          </a:p>
          <a:p>
            <a:endParaRPr lang="en-CA" dirty="0"/>
          </a:p>
        </p:txBody>
      </p:sp>
    </p:spTree>
    <p:extLst>
      <p:ext uri="{BB962C8B-B14F-4D97-AF65-F5344CB8AC3E}">
        <p14:creationId xmlns:p14="http://schemas.microsoft.com/office/powerpoint/2010/main" val="2197660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71689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530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defTabSz="497906">
              <a:defRPr/>
            </a:pPr>
            <a:r>
              <a:rPr lang="en-CA" sz="1200" kern="1200" dirty="0">
                <a:solidFill>
                  <a:schemeClr val="tx1"/>
                </a:solidFill>
                <a:effectLst/>
                <a:latin typeface="+mn-lt"/>
                <a:ea typeface="+mn-ea"/>
                <a:cs typeface="+mn-cs"/>
              </a:rPr>
              <a:t>The DOACs are at least partially eliminated by the kidneys. Dabigatran and </a:t>
            </a:r>
            <a:r>
              <a:rPr lang="en-CA" sz="1200" kern="1200" dirty="0" err="1">
                <a:solidFill>
                  <a:schemeClr val="tx1"/>
                </a:solidFill>
                <a:effectLst/>
                <a:latin typeface="+mn-lt"/>
                <a:ea typeface="+mn-ea"/>
                <a:cs typeface="+mn-cs"/>
              </a:rPr>
              <a:t>edoxaban</a:t>
            </a:r>
            <a:r>
              <a:rPr lang="en-CA" sz="1200" kern="1200" dirty="0">
                <a:solidFill>
                  <a:schemeClr val="tx1"/>
                </a:solidFill>
                <a:effectLst/>
                <a:latin typeface="+mn-lt"/>
                <a:ea typeface="+mn-ea"/>
                <a:cs typeface="+mn-cs"/>
              </a:rPr>
              <a:t> have the greatest dependence on renal elimination (~85% and 50%, respectively),</a:t>
            </a:r>
            <a:r>
              <a:rPr lang="en-CA" sz="1200" u="none" strike="noStrike" kern="1200" baseline="30000" dirty="0">
                <a:solidFill>
                  <a:schemeClr val="tx1"/>
                </a:solidFill>
                <a:effectLst/>
                <a:latin typeface="+mn-lt"/>
                <a:ea typeface="+mn-ea"/>
                <a:cs typeface="+mn-cs"/>
                <a:hlinkClick r:id="" action="ppaction://hlinkfile" tooltip=", August 11, 2016 #4"/>
              </a:rPr>
              <a:t>8</a:t>
            </a:r>
            <a:r>
              <a:rPr lang="en-CA" sz="1200" kern="1200" baseline="30000" dirty="0">
                <a:solidFill>
                  <a:schemeClr val="tx1"/>
                </a:solidFill>
                <a:effectLst/>
                <a:latin typeface="+mn-lt"/>
                <a:ea typeface="+mn-ea"/>
                <a:cs typeface="+mn-cs"/>
              </a:rPr>
              <a:t>, </a:t>
            </a:r>
            <a:r>
              <a:rPr lang="en-CA" sz="1200" u="none" strike="noStrike" kern="1200" baseline="30000" dirty="0">
                <a:solidFill>
                  <a:schemeClr val="tx1"/>
                </a:solidFill>
                <a:effectLst/>
                <a:latin typeface="+mn-lt"/>
                <a:ea typeface="+mn-ea"/>
                <a:cs typeface="+mn-cs"/>
                <a:hlinkClick r:id="" action="ppaction://hlinkfile" tooltip=", September 2015 #2"/>
              </a:rPr>
              <a:t>9</a:t>
            </a:r>
            <a:r>
              <a:rPr lang="en-CA" sz="1200" kern="1200" dirty="0">
                <a:solidFill>
                  <a:schemeClr val="tx1"/>
                </a:solidFill>
                <a:effectLst/>
                <a:latin typeface="+mn-lt"/>
                <a:ea typeface="+mn-ea"/>
                <a:cs typeface="+mn-cs"/>
              </a:rPr>
              <a:t> whereas 27% and 33% of apixaban and rivaroxaban, respectively, are renally cleared as unchanged drug.</a:t>
            </a:r>
            <a:r>
              <a:rPr lang="en-CA" sz="1200" kern="1200" baseline="0" dirty="0">
                <a:solidFill>
                  <a:schemeClr val="tx1"/>
                </a:solidFill>
                <a:effectLst/>
                <a:latin typeface="+mn-lt"/>
                <a:ea typeface="+mn-ea"/>
                <a:cs typeface="+mn-cs"/>
              </a:rPr>
              <a:t> </a:t>
            </a:r>
          </a:p>
          <a:p>
            <a:endParaRPr lang="en-CA" dirty="0"/>
          </a:p>
        </p:txBody>
      </p:sp>
    </p:spTree>
    <p:extLst>
      <p:ext uri="{BB962C8B-B14F-4D97-AF65-F5344CB8AC3E}">
        <p14:creationId xmlns:p14="http://schemas.microsoft.com/office/powerpoint/2010/main" val="1010545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b="0" i="0" u="none" strike="noStrike" kern="1200" baseline="0" dirty="0">
                <a:solidFill>
                  <a:schemeClr val="tx1"/>
                </a:solidFill>
                <a:latin typeface="+mn-lt"/>
                <a:ea typeface="+mn-ea"/>
                <a:cs typeface="+mn-cs"/>
              </a:rPr>
              <a:t>Of the 18,139 patients enrolled in ARISTOTLE who had weight and outcomes data recorded, 1985 (10.9%) patients were in the low weight group (≤60 kg), 15,172 (83.6%) were in the mid-range weight group (&gt;60 to 120 kg), and 982 (5.4%) were in the high weight group (&gt;120 kg). </a:t>
            </a:r>
            <a:endParaRPr lang="en-US" sz="1200" dirty="0"/>
          </a:p>
          <a:p>
            <a:pPr marL="171450" indent="-171450">
              <a:buFont typeface="Arial"/>
              <a:buChar char="•"/>
            </a:pPr>
            <a:r>
              <a:rPr lang="en-US" sz="1200" b="0" i="0" u="none" strike="noStrike" kern="1200" baseline="0" dirty="0">
                <a:solidFill>
                  <a:schemeClr val="tx1"/>
                </a:solidFill>
                <a:latin typeface="+mn-lt"/>
                <a:ea typeface="+mn-ea"/>
                <a:cs typeface="+mn-cs"/>
              </a:rPr>
              <a:t>Overall, the efficacy and safety of apixaban versus warfarin appear to be similar in patients with very high or very low body weight when compared with those without extremes of body weight. </a:t>
            </a:r>
            <a:endParaRPr lang="en-US" sz="1200" dirty="0"/>
          </a:p>
          <a:p>
            <a:pPr marL="171450" indent="-171450">
              <a:buFont typeface="Arial"/>
              <a:buChar char="•"/>
            </a:pPr>
            <a:r>
              <a:rPr lang="en-US" sz="1200" dirty="0"/>
              <a:t>Apixaban retained its stroke/SE efficacy advantage over warfarin at the extremes (</a:t>
            </a:r>
            <a:r>
              <a:rPr lang="en-US" sz="1200" b="0" i="0" u="none" strike="noStrike" kern="1200" baseline="0" dirty="0">
                <a:solidFill>
                  <a:schemeClr val="tx1"/>
                </a:solidFill>
                <a:latin typeface="+mn-lt"/>
                <a:ea typeface="+mn-ea"/>
                <a:cs typeface="+mn-cs"/>
              </a:rPr>
              <a:t>(≤60 kg and &gt;120 kg)</a:t>
            </a:r>
            <a:r>
              <a:rPr lang="en-US" sz="1200" dirty="0"/>
              <a:t> of body weight (top left of the slide).</a:t>
            </a:r>
          </a:p>
          <a:p>
            <a:pPr marL="171450" indent="-171450">
              <a:buFont typeface="Arial"/>
              <a:buChar char="•"/>
            </a:pPr>
            <a:r>
              <a:rPr lang="en-US" sz="1200" dirty="0"/>
              <a:t>Occurrence</a:t>
            </a:r>
            <a:r>
              <a:rPr lang="en-US" sz="1200" baseline="0" dirty="0"/>
              <a:t> of myocardial infarction was similar to warfarin at low body weight but lower with apixaban at high body weight (bottom left of the slide)</a:t>
            </a:r>
            <a:endParaRPr lang="en-CA" dirty="0"/>
          </a:p>
        </p:txBody>
      </p:sp>
    </p:spTree>
    <p:extLst>
      <p:ext uri="{BB962C8B-B14F-4D97-AF65-F5344CB8AC3E}">
        <p14:creationId xmlns:p14="http://schemas.microsoft.com/office/powerpoint/2010/main" val="8262605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200" b="1" dirty="0">
              <a:solidFill>
                <a:prstClr val="black"/>
              </a:solidFill>
              <a:latin typeface="Arial Narrow" panose="020B0606020202030204" pitchFamily="34" charset="0"/>
              <a:cs typeface="Candara"/>
            </a:endParaRPr>
          </a:p>
          <a:p>
            <a:r>
              <a:rPr lang="en-CA" sz="1200" b="1" i="0" kern="1200" dirty="0">
                <a:solidFill>
                  <a:schemeClr val="tx1"/>
                </a:solidFill>
                <a:effectLst/>
                <a:latin typeface="+mn-lt"/>
                <a:ea typeface="+mn-ea"/>
                <a:cs typeface="+mn-cs"/>
              </a:rPr>
              <a:t>Abstract</a:t>
            </a:r>
          </a:p>
          <a:p>
            <a:r>
              <a:rPr lang="en-CA" sz="1200" b="1" i="0" kern="1200" dirty="0">
                <a:solidFill>
                  <a:schemeClr val="tx1"/>
                </a:solidFill>
                <a:effectLst/>
                <a:latin typeface="+mn-lt"/>
                <a:ea typeface="+mn-ea"/>
                <a:cs typeface="+mn-cs"/>
              </a:rPr>
              <a:t>Background and Purpose—</a:t>
            </a:r>
          </a:p>
          <a:p>
            <a:r>
              <a:rPr lang="en-CA" sz="1200" b="0" i="0" kern="1200" dirty="0">
                <a:solidFill>
                  <a:schemeClr val="tx1"/>
                </a:solidFill>
                <a:effectLst/>
                <a:latin typeface="+mn-lt"/>
                <a:ea typeface="+mn-ea"/>
                <a:cs typeface="+mn-cs"/>
              </a:rPr>
              <a:t>Obesity is a risk factor for all-cause and cardiovascular death but, despite this, an inverse relationship between overweight or obesity and a better cardiovascular prognosis in long-term follow-up studies has been observed; this phenomenon, described as obesity paradox, has also been found evident in atrial fibrillation cohorts.</a:t>
            </a:r>
          </a:p>
          <a:p>
            <a:r>
              <a:rPr lang="en-CA" sz="1200" b="1" i="0" kern="1200" dirty="0">
                <a:solidFill>
                  <a:schemeClr val="tx1"/>
                </a:solidFill>
                <a:effectLst/>
                <a:latin typeface="+mn-lt"/>
                <a:ea typeface="+mn-ea"/>
                <a:cs typeface="+mn-cs"/>
              </a:rPr>
              <a:t>Methods—</a:t>
            </a:r>
          </a:p>
          <a:p>
            <a:r>
              <a:rPr lang="en-CA" sz="1200" b="0" i="0" kern="1200" dirty="0">
                <a:solidFill>
                  <a:schemeClr val="tx1"/>
                </a:solidFill>
                <a:effectLst/>
                <a:latin typeface="+mn-lt"/>
                <a:ea typeface="+mn-ea"/>
                <a:cs typeface="+mn-cs"/>
              </a:rPr>
              <a:t>We performed a systematic review on the relationship between body mass index and major adverse outcomes in atrial fibrillation patients. Moreover, we provided a meta-analysis of non–vitamin K antagonist oral anticoagulants (DOACs) trials.</a:t>
            </a:r>
          </a:p>
          <a:p>
            <a:r>
              <a:rPr lang="en-CA" sz="1200" b="1" i="0" kern="1200" dirty="0">
                <a:solidFill>
                  <a:schemeClr val="tx1"/>
                </a:solidFill>
                <a:effectLst/>
                <a:latin typeface="+mn-lt"/>
                <a:ea typeface="+mn-ea"/>
                <a:cs typeface="+mn-cs"/>
              </a:rPr>
              <a:t>Results—</a:t>
            </a:r>
          </a:p>
          <a:p>
            <a:r>
              <a:rPr lang="en-CA" sz="1200" b="0" i="0" kern="1200" dirty="0">
                <a:solidFill>
                  <a:schemeClr val="tx1"/>
                </a:solidFill>
                <a:effectLst/>
                <a:latin typeface="+mn-lt"/>
                <a:ea typeface="+mn-ea"/>
                <a:cs typeface="+mn-cs"/>
              </a:rPr>
              <a:t>An obesity paradox was found for cardiovascular death and all-cause death in the subgroup analyses of randomized trial cohorts; however, observational studies fail to show this relationship. From the meta-analysis of DOAC trials, a significant obesity paradox was found, with both overweight and obese patients reporting a lower risk for stroke/systemic embolic event (odds ratio [OR], 0.75; 95% confidence interval [CI], 0.66–0.84 and OR, 0.62; 95% CI, 0.54–0.70, respectively). For major bleeding, only obese patients were at lower risk compared with normal weight patients (OR, 0.84; 95% CI, 0.72–0.98). A significant treatment effect of DOACs was found in normal weight patients, both for stroke/systemic embolic event (OR, 0.66; 95% CI, 0.56–0.78) and for major bleeding (OR, 0.72; 95% CI, 0.54–0.95). Major bleeding risk was lower in overweight patients treated with DOACs (OR, 0.84; 95% CI, 0.71–1.00).</a:t>
            </a:r>
          </a:p>
          <a:p>
            <a:r>
              <a:rPr lang="en-CA" sz="1200" b="1" i="0" kern="1200" dirty="0">
                <a:solidFill>
                  <a:schemeClr val="tx1"/>
                </a:solidFill>
                <a:effectLst/>
                <a:latin typeface="+mn-lt"/>
                <a:ea typeface="+mn-ea"/>
                <a:cs typeface="+mn-cs"/>
              </a:rPr>
              <a:t>Conclusions—</a:t>
            </a:r>
          </a:p>
          <a:p>
            <a:r>
              <a:rPr lang="en-CA" sz="1200" b="0" i="0" kern="1200" dirty="0">
                <a:solidFill>
                  <a:schemeClr val="tx1"/>
                </a:solidFill>
                <a:effectLst/>
                <a:latin typeface="+mn-lt"/>
                <a:ea typeface="+mn-ea"/>
                <a:cs typeface="+mn-cs"/>
              </a:rPr>
              <a:t>There may be an obesity paradox in atrial fibrillation patients, particularly for all-cause and cardiovascular death outcomes. An obesity paradox was also evident for stroke/systemic embolic event outcome in DOAC trials, with a treatment effect favoring DOACs over warfarin for both efficacy and safety that was significant only for normal weight patients.</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Discussion</a:t>
            </a:r>
          </a:p>
          <a:p>
            <a:r>
              <a:rPr lang="en-CA" sz="1200" b="0" i="0" kern="1200" dirty="0">
                <a:solidFill>
                  <a:schemeClr val="tx1"/>
                </a:solidFill>
                <a:effectLst/>
                <a:latin typeface="+mn-lt"/>
                <a:ea typeface="+mn-ea"/>
                <a:cs typeface="+mn-cs"/>
              </a:rPr>
              <a:t>Our systematic review of the literature seems suggestive of an obesity paradox in AF patients, in particular for all-cause and cardiovascular death outcomes, notwithstanding the presence of associated comorbidities or more intensive pharmacological treatments. This evidence seems to rise particularly from data from subgroup analyses of RCTs; conversely, observational studies with unadjusted analyses show the same evidence, but after statistical adjustments, the advantage of overweight and obese patients is less evident in most of the studies. Finally, an obesity paradox was evident for stroke/SEE outcome and major bleeding in the randomized trials of DOACs for stroke prevention in AF, with a treatment effect favoring DOACs compared with warfarin that was significant for normal weight patients.</a:t>
            </a:r>
          </a:p>
          <a:p>
            <a:r>
              <a:rPr lang="en-CA" sz="1200" b="0" i="0" kern="1200" dirty="0">
                <a:solidFill>
                  <a:schemeClr val="tx1"/>
                </a:solidFill>
                <a:effectLst/>
                <a:latin typeface="+mn-lt"/>
                <a:ea typeface="+mn-ea"/>
                <a:cs typeface="+mn-cs"/>
              </a:rPr>
              <a:t>Publications on the obesity paradox have progressively increased in recent years, particularly among patient with cardiovascular disease.</a:t>
            </a:r>
            <a:r>
              <a:rPr lang="en-CA" sz="1200" b="1" i="0" u="none" strike="noStrike" kern="1200" baseline="30000" dirty="0">
                <a:solidFill>
                  <a:schemeClr val="tx1"/>
                </a:solidFill>
                <a:effectLst/>
                <a:latin typeface="+mn-lt"/>
                <a:ea typeface="+mn-ea"/>
                <a:cs typeface="+mn-cs"/>
                <a:hlinkClick r:id="rId3"/>
              </a:rPr>
              <a:t>4</a:t>
            </a:r>
            <a:r>
              <a:rPr lang="en-CA" sz="1200" b="0" i="0" kern="1200" dirty="0">
                <a:solidFill>
                  <a:schemeClr val="tx1"/>
                </a:solidFill>
                <a:effectLst/>
                <a:latin typeface="+mn-lt"/>
                <a:ea typeface="+mn-ea"/>
                <a:cs typeface="+mn-cs"/>
              </a:rPr>
              <a:t> A better prognosis, both in terms of all-cause and cardiovascular death, for overweight and obese patients has been reported for patients diagnosed with hypertension, coronary artery disease, congestive heart failure, and peripheral arterial disease.</a:t>
            </a:r>
            <a:r>
              <a:rPr lang="en-CA" sz="1200" b="1" i="0" u="none" strike="noStrike" kern="1200" baseline="30000" dirty="0">
                <a:solidFill>
                  <a:schemeClr val="tx1"/>
                </a:solidFill>
                <a:effectLst/>
                <a:latin typeface="+mn-lt"/>
                <a:ea typeface="+mn-ea"/>
                <a:cs typeface="+mn-cs"/>
                <a:hlinkClick r:id="rId4"/>
              </a:rPr>
              <a:t>6</a:t>
            </a:r>
            <a:r>
              <a:rPr lang="en-CA" sz="1200" b="0" i="0" kern="1200" dirty="0">
                <a:solidFill>
                  <a:schemeClr val="tx1"/>
                </a:solidFill>
                <a:effectLst/>
                <a:latin typeface="+mn-lt"/>
                <a:ea typeface="+mn-ea"/>
                <a:cs typeface="+mn-cs"/>
              </a:rPr>
              <a:t> Indeed, our systematic review shows several studies in AF patients in which an obesity paradox was evident. This phenomenon was most evident in RCT-derived cohorts, whereas in observational studies, the differences in adverse outcomes were no longer apparent after statistical adjustments for associated comorbidities in obese patients, leading to more intense risk factor management and hence improved outcomes.</a:t>
            </a:r>
            <a:r>
              <a:rPr lang="en-CA" sz="1200" b="1" i="0" u="none" strike="noStrike" kern="1200" baseline="30000" dirty="0">
                <a:solidFill>
                  <a:schemeClr val="tx1"/>
                </a:solidFill>
                <a:effectLst/>
                <a:latin typeface="+mn-lt"/>
                <a:ea typeface="+mn-ea"/>
                <a:cs typeface="+mn-cs"/>
                <a:hlinkClick r:id="rId5"/>
              </a:rPr>
              <a:t>11</a:t>
            </a:r>
            <a:r>
              <a:rPr lang="en-CA" sz="1200" b="0" i="0" kern="1200" baseline="30000" dirty="0">
                <a:solidFill>
                  <a:schemeClr val="tx1"/>
                </a:solidFill>
                <a:effectLst/>
                <a:latin typeface="+mn-lt"/>
                <a:ea typeface="+mn-ea"/>
                <a:cs typeface="+mn-cs"/>
              </a:rPr>
              <a:t>,</a:t>
            </a:r>
            <a:r>
              <a:rPr lang="en-CA" sz="1200" b="1" i="0" u="none" strike="noStrike" kern="1200" baseline="30000" dirty="0">
                <a:solidFill>
                  <a:schemeClr val="tx1"/>
                </a:solidFill>
                <a:effectLst/>
                <a:latin typeface="+mn-lt"/>
                <a:ea typeface="+mn-ea"/>
                <a:cs typeface="+mn-cs"/>
                <a:hlinkClick r:id="rId6"/>
              </a:rPr>
              <a:t>22</a:t>
            </a:r>
            <a:r>
              <a:rPr lang="en-CA" sz="1200" b="0" i="0" kern="1200" dirty="0">
                <a:solidFill>
                  <a:schemeClr val="tx1"/>
                </a:solidFill>
                <a:effectLst/>
                <a:latin typeface="+mn-lt"/>
                <a:ea typeface="+mn-ea"/>
                <a:cs typeface="+mn-cs"/>
              </a:rPr>
              <a:t>Trial data show that the impact of BMI categories was attenuated by good anticoagulation control, again suggesting that optimized treatments could mitigate the obesity paradox.</a:t>
            </a:r>
            <a:r>
              <a:rPr lang="en-CA" sz="1200" b="1" i="0" u="none" strike="noStrike" kern="1200" baseline="30000" dirty="0">
                <a:solidFill>
                  <a:schemeClr val="tx1"/>
                </a:solidFill>
                <a:effectLst/>
                <a:latin typeface="+mn-lt"/>
                <a:ea typeface="+mn-ea"/>
                <a:cs typeface="+mn-cs"/>
                <a:hlinkClick r:id="rId7"/>
              </a:rPr>
              <a:t>12</a:t>
            </a:r>
            <a:r>
              <a:rPr lang="en-CA" sz="1200" b="0" i="0" kern="1200" baseline="30000" dirty="0">
                <a:solidFill>
                  <a:schemeClr val="tx1"/>
                </a:solidFill>
                <a:effectLst/>
                <a:latin typeface="+mn-lt"/>
                <a:ea typeface="+mn-ea"/>
                <a:cs typeface="+mn-cs"/>
              </a:rPr>
              <a:t>,</a:t>
            </a:r>
            <a:r>
              <a:rPr lang="en-CA" sz="1200" b="1" i="0" u="none" strike="noStrike" kern="1200" baseline="30000" dirty="0">
                <a:solidFill>
                  <a:schemeClr val="tx1"/>
                </a:solidFill>
                <a:effectLst/>
                <a:latin typeface="+mn-lt"/>
                <a:ea typeface="+mn-ea"/>
                <a:cs typeface="+mn-cs"/>
                <a:hlinkClick r:id="rId8"/>
              </a:rPr>
              <a:t>14</a:t>
            </a:r>
            <a:r>
              <a:rPr lang="en-CA" sz="1200" b="0" i="0" kern="1200" dirty="0">
                <a:solidFill>
                  <a:schemeClr val="tx1"/>
                </a:solidFill>
                <a:effectLst/>
                <a:latin typeface="+mn-lt"/>
                <a:ea typeface="+mn-ea"/>
                <a:cs typeface="+mn-cs"/>
              </a:rPr>
              <a:t> Such evidence altogether reaffirms the necessity for a more holistic approach to AF management, which would include treating overweight and obese AF patients.</a:t>
            </a:r>
            <a:r>
              <a:rPr lang="en-CA" sz="1200" b="1" i="0" u="none" strike="noStrike" kern="1200" baseline="30000" dirty="0">
                <a:solidFill>
                  <a:schemeClr val="tx1"/>
                </a:solidFill>
                <a:effectLst/>
                <a:latin typeface="+mn-lt"/>
                <a:ea typeface="+mn-ea"/>
                <a:cs typeface="+mn-cs"/>
                <a:hlinkClick r:id="rId9"/>
              </a:rPr>
              <a:t>26</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a recent meta-analysis of clinical studies examining the relationship between BMI, AF, and outcomes, with much narrower study selection criteria than our systematic review, Zhu et al</a:t>
            </a:r>
            <a:r>
              <a:rPr lang="en-CA" sz="1200" b="1" i="0" u="none" strike="noStrike" kern="1200" baseline="30000" dirty="0">
                <a:solidFill>
                  <a:schemeClr val="tx1"/>
                </a:solidFill>
                <a:effectLst/>
                <a:latin typeface="+mn-lt"/>
                <a:ea typeface="+mn-ea"/>
                <a:cs typeface="+mn-cs"/>
                <a:hlinkClick r:id="rId10"/>
              </a:rPr>
              <a:t>27</a:t>
            </a:r>
            <a:r>
              <a:rPr lang="en-CA" sz="1200" b="0" i="0" kern="1200" dirty="0">
                <a:solidFill>
                  <a:schemeClr val="tx1"/>
                </a:solidFill>
                <a:effectLst/>
                <a:latin typeface="+mn-lt"/>
                <a:ea typeface="+mn-ea"/>
                <a:cs typeface="+mn-cs"/>
              </a:rPr>
              <a:t> found that no significant increased risk for outcomes was associated with overweight and obese categories in AF patients. Even if overweight patients had a nonsignificant trend for lower risk for the adverse event (risk ratio, 0.91; 95% CI, 0.80–1.04;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=0.18), obese patients were still at lower risk for stroke/SEE when compared with normal weight patients (risk ratio, 0.84; 95% CI, 0.72–0.98; </a:t>
            </a:r>
            <a:r>
              <a:rPr lang="en-CA" sz="1200" b="0" i="1" kern="1200" dirty="0">
                <a:solidFill>
                  <a:schemeClr val="tx1"/>
                </a:solidFill>
                <a:effectLst/>
                <a:latin typeface="+mn-lt"/>
                <a:ea typeface="+mn-ea"/>
                <a:cs typeface="+mn-cs"/>
              </a:rPr>
              <a:t>P</a:t>
            </a:r>
            <a:r>
              <a:rPr lang="en-CA" sz="1200" b="0" i="0" kern="1200" dirty="0">
                <a:solidFill>
                  <a:schemeClr val="tx1"/>
                </a:solidFill>
                <a:effectLst/>
                <a:latin typeface="+mn-lt"/>
                <a:ea typeface="+mn-ea"/>
                <a:cs typeface="+mn-cs"/>
              </a:rPr>
              <a:t>=0.02). This seems reinforced by our analysis of the recent DOAC trials, where an obesity paradox was evident for the occurrence of stroke/SEE. A significant treatment effect favoring DOACs was found only for the normal weight patients and was nonsignificant for overweight and obese patients. In all the other studies reviewed, stroke and major bleeding alone were almost never affected by an obesity paradox.</a:t>
            </a:r>
          </a:p>
          <a:p>
            <a:r>
              <a:rPr lang="en-CA" sz="1200" b="0" i="0" kern="1200" dirty="0">
                <a:solidFill>
                  <a:schemeClr val="tx1"/>
                </a:solidFill>
                <a:effectLst/>
                <a:latin typeface="+mn-lt"/>
                <a:ea typeface="+mn-ea"/>
                <a:cs typeface="+mn-cs"/>
              </a:rPr>
              <a:t>In the non-AF patients, the relationship between BMI classes and stroke occurrence has been controversial. In a large meta-analysis comprising &gt;2 millions of patients, both overweight and obese categories have associated with a higher risk of stroke occurrence.</a:t>
            </a:r>
            <a:r>
              <a:rPr lang="en-CA" sz="1200" b="1" i="0" u="none" strike="noStrike" kern="1200" baseline="30000" dirty="0">
                <a:solidFill>
                  <a:schemeClr val="tx1"/>
                </a:solidFill>
                <a:effectLst/>
                <a:latin typeface="+mn-lt"/>
                <a:ea typeface="+mn-ea"/>
                <a:cs typeface="+mn-cs"/>
                <a:hlinkClick r:id="rId11"/>
              </a:rPr>
              <a:t>28</a:t>
            </a:r>
            <a:r>
              <a:rPr lang="en-CA" sz="1200" b="0" i="0" kern="1200" dirty="0">
                <a:solidFill>
                  <a:schemeClr val="tx1"/>
                </a:solidFill>
                <a:effectLst/>
                <a:latin typeface="+mn-lt"/>
                <a:ea typeface="+mn-ea"/>
                <a:cs typeface="+mn-cs"/>
              </a:rPr>
              <a:t> Conversely, overweight and obese stroke patients may have a lower risk for death after stroke, whereas obese patients show a lower risk for stroke readmissions.</a:t>
            </a:r>
            <a:r>
              <a:rPr lang="en-CA" sz="1200" b="1" i="0" u="none" strike="noStrike" kern="1200" baseline="30000" dirty="0">
                <a:solidFill>
                  <a:schemeClr val="tx1"/>
                </a:solidFill>
                <a:effectLst/>
                <a:latin typeface="+mn-lt"/>
                <a:ea typeface="+mn-ea"/>
                <a:cs typeface="+mn-cs"/>
                <a:hlinkClick r:id="rId12"/>
              </a:rPr>
              <a:t>29</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Several considerations may explain the presence of this obesity paradox. First, the balance between lean and fat mass may be relevant, as rather than the BMI itself, the risk for adverse outcomes could be associated with the lean mass index. For example, in patients with stable coronary artery disease, the greatest risk for adverse events was mainly evident for those patients with low lean mass index when compared with those with high lean mass index, despite an overall high BMI.</a:t>
            </a:r>
            <a:r>
              <a:rPr lang="en-CA" sz="1200" b="1" i="0" u="none" strike="noStrike" kern="1200" baseline="30000" dirty="0">
                <a:solidFill>
                  <a:schemeClr val="tx1"/>
                </a:solidFill>
                <a:effectLst/>
                <a:latin typeface="+mn-lt"/>
                <a:ea typeface="+mn-ea"/>
                <a:cs typeface="+mn-cs"/>
                <a:hlinkClick r:id="rId13"/>
              </a:rPr>
              <a:t>30</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Another factor that may partially explain the lower risk associated with overweight and obesity could be age. In most studies, age was progressively lower in overweight and obese patients, compared with normal weight subjects. In most studies in which the obesity paradox was confirmed, a difference in age between the categories was more pronounced. The length of follow-up could also determine the occurrence of adverse events.</a:t>
            </a:r>
            <a:r>
              <a:rPr lang="en-CA" sz="1200" b="1" i="0" u="none" strike="noStrike" kern="1200" baseline="30000" dirty="0">
                <a:solidFill>
                  <a:schemeClr val="tx1"/>
                </a:solidFill>
                <a:effectLst/>
                <a:latin typeface="+mn-lt"/>
                <a:ea typeface="+mn-ea"/>
                <a:cs typeface="+mn-cs"/>
                <a:hlinkClick r:id="rId14"/>
              </a:rPr>
              <a:t>31</a:t>
            </a:r>
            <a:r>
              <a:rPr lang="en-CA" sz="1200" b="0" i="0" kern="1200" dirty="0">
                <a:solidFill>
                  <a:schemeClr val="tx1"/>
                </a:solidFill>
                <a:effectLst/>
                <a:latin typeface="+mn-lt"/>
                <a:ea typeface="+mn-ea"/>
                <a:cs typeface="+mn-cs"/>
              </a:rPr>
              <a:t> As evident from our results, those studies that failed to show an obesity paradox were those with the longest follow-up duration. Moreover, studies that only considered BMI at baseline did not examine the time-dependent changes nor factors that can attenuate and modify BMI, including physical activity and cardiorespiratory fitness. Indeed, the latter have been associated with lower weight and a lower risk of developing AF.</a:t>
            </a:r>
            <a:r>
              <a:rPr lang="en-CA" sz="1200" b="1" i="0" u="none" strike="noStrike" kern="1200" baseline="30000" dirty="0">
                <a:solidFill>
                  <a:schemeClr val="tx1"/>
                </a:solidFill>
                <a:effectLst/>
                <a:latin typeface="+mn-lt"/>
                <a:ea typeface="+mn-ea"/>
                <a:cs typeface="+mn-cs"/>
                <a:hlinkClick r:id="rId15"/>
              </a:rPr>
              <a:t>9</a:t>
            </a:r>
            <a:r>
              <a:rPr lang="en-CA" sz="1200" b="0" i="0" kern="1200" baseline="30000" dirty="0">
                <a:solidFill>
                  <a:schemeClr val="tx1"/>
                </a:solidFill>
                <a:effectLst/>
                <a:latin typeface="+mn-lt"/>
                <a:ea typeface="+mn-ea"/>
                <a:cs typeface="+mn-cs"/>
              </a:rPr>
              <a:t>,</a:t>
            </a:r>
            <a:r>
              <a:rPr lang="en-CA" sz="1200" b="1" i="0" u="none" strike="noStrike" kern="1200" baseline="30000" dirty="0">
                <a:solidFill>
                  <a:schemeClr val="tx1"/>
                </a:solidFill>
                <a:effectLst/>
                <a:latin typeface="+mn-lt"/>
                <a:ea typeface="+mn-ea"/>
                <a:cs typeface="+mn-cs"/>
                <a:hlinkClick r:id="rId16"/>
              </a:rPr>
              <a:t>10</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Some specific considerations are needed for the Asian populations. Underweight is considered to be a risk factor for a higher risk of bleeding in Asian AF patients, leading to specific recommendations.</a:t>
            </a:r>
            <a:r>
              <a:rPr lang="en-CA" sz="1200" b="1" i="0" u="none" strike="noStrike" kern="1200" baseline="30000" dirty="0">
                <a:solidFill>
                  <a:schemeClr val="tx1"/>
                </a:solidFill>
                <a:effectLst/>
                <a:latin typeface="+mn-lt"/>
                <a:ea typeface="+mn-ea"/>
                <a:cs typeface="+mn-cs"/>
                <a:hlinkClick r:id="rId17"/>
              </a:rPr>
              <a:t>32</a:t>
            </a:r>
            <a:r>
              <a:rPr lang="en-CA" sz="1200" b="0" i="0" kern="1200" dirty="0">
                <a:solidFill>
                  <a:schemeClr val="tx1"/>
                </a:solidFill>
                <a:effectLst/>
                <a:latin typeface="+mn-lt"/>
                <a:ea typeface="+mn-ea"/>
                <a:cs typeface="+mn-cs"/>
              </a:rPr>
              <a:t> Our systematic review did not verify this perception, with the underweight category not being associated with an increased risk of major bleeding but conversely being associated with a higher risk for both cardiovascular and all-cause death. The Fushimi AF registry reported that AF patients with low body weight had a higher risk for stroke/SEE and all-cause death, whereas no influence was evident for major bleeding.</a:t>
            </a:r>
            <a:r>
              <a:rPr lang="en-CA" sz="1200" b="1" i="0" u="none" strike="noStrike" kern="1200" baseline="30000" dirty="0">
                <a:solidFill>
                  <a:schemeClr val="tx1"/>
                </a:solidFill>
                <a:effectLst/>
                <a:latin typeface="+mn-lt"/>
                <a:ea typeface="+mn-ea"/>
                <a:cs typeface="+mn-cs"/>
                <a:hlinkClick r:id="rId18"/>
              </a:rPr>
              <a:t>33</a:t>
            </a:r>
            <a:r>
              <a:rPr lang="en-CA" sz="1200" b="0" i="0" kern="1200" dirty="0">
                <a:solidFill>
                  <a:schemeClr val="tx1"/>
                </a:solidFill>
                <a:effectLst/>
                <a:latin typeface="+mn-lt"/>
                <a:ea typeface="+mn-ea"/>
                <a:cs typeface="+mn-cs"/>
              </a:rPr>
              <a:t> The mortality risk associated with being overweight has been confirmed in the general population.</a:t>
            </a:r>
            <a:r>
              <a:rPr lang="en-CA" sz="1200" b="1" i="0" u="none" strike="noStrike" kern="1200" baseline="30000" dirty="0">
                <a:solidFill>
                  <a:schemeClr val="tx1"/>
                </a:solidFill>
                <a:effectLst/>
                <a:latin typeface="+mn-lt"/>
                <a:ea typeface="+mn-ea"/>
                <a:cs typeface="+mn-cs"/>
                <a:hlinkClick r:id="rId19"/>
              </a:rPr>
              <a:t>34</a:t>
            </a:r>
            <a:endParaRPr lang="en-CA" sz="1200" b="0" i="0" kern="1200" dirty="0">
              <a:solidFill>
                <a:schemeClr val="tx1"/>
              </a:solidFill>
              <a:effectLst/>
              <a:latin typeface="+mn-lt"/>
              <a:ea typeface="+mn-ea"/>
              <a:cs typeface="+mn-cs"/>
            </a:endParaRPr>
          </a:p>
          <a:p>
            <a:endParaRPr lang="en-CA" dirty="0"/>
          </a:p>
        </p:txBody>
      </p:sp>
    </p:spTree>
    <p:extLst>
      <p:ext uri="{BB962C8B-B14F-4D97-AF65-F5344CB8AC3E}">
        <p14:creationId xmlns:p14="http://schemas.microsoft.com/office/powerpoint/2010/main" val="1506000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All</a:t>
            </a:r>
            <a:r>
              <a:rPr lang="en-US" sz="1200" baseline="0" dirty="0"/>
              <a:t> DOACs undergo some degree of hepatic metabolism.</a:t>
            </a:r>
          </a:p>
          <a:p>
            <a:pPr marL="171450" indent="-171450">
              <a:buFont typeface="Arial"/>
              <a:buChar char="•"/>
            </a:pPr>
            <a:r>
              <a:rPr lang="en-US" sz="1200" baseline="0" dirty="0"/>
              <a:t>Any decrease in liver function could influence the effect of these drugs.</a:t>
            </a:r>
            <a:endParaRPr lang="en-US" sz="1200" dirty="0"/>
          </a:p>
          <a:p>
            <a:endParaRPr lang="en-CA" dirty="0"/>
          </a:p>
        </p:txBody>
      </p:sp>
    </p:spTree>
    <p:extLst>
      <p:ext uri="{BB962C8B-B14F-4D97-AF65-F5344CB8AC3E}">
        <p14:creationId xmlns:p14="http://schemas.microsoft.com/office/powerpoint/2010/main" val="2795650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Patients with liver disease face a heightened risk of thrombotic events that carry a worse prognosis than in</a:t>
            </a:r>
            <a:r>
              <a:rPr lang="en-US" sz="1200" baseline="0" dirty="0"/>
              <a:t> patients with normal liver function.</a:t>
            </a:r>
          </a:p>
          <a:p>
            <a:pPr marL="171450" indent="-171450">
              <a:buFont typeface="Arial"/>
              <a:buChar char="•"/>
            </a:pPr>
            <a:r>
              <a:rPr lang="en-US" sz="1200" baseline="0" dirty="0"/>
              <a:t>They may also be at increased bleeding risk through a variety of mechanisms as depicted.  This risk  may be compounded by delayed metabolism of DOACs in this setting.</a:t>
            </a:r>
            <a:endParaRPr lang="en-US" sz="1200" dirty="0"/>
          </a:p>
          <a:p>
            <a:endParaRPr lang="en-CA" dirty="0"/>
          </a:p>
        </p:txBody>
      </p:sp>
    </p:spTree>
    <p:extLst>
      <p:ext uri="{BB962C8B-B14F-4D97-AF65-F5344CB8AC3E}">
        <p14:creationId xmlns:p14="http://schemas.microsoft.com/office/powerpoint/2010/main" val="187905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endParaRPr lang="en-CA" b="1" dirty="0"/>
          </a:p>
          <a:p>
            <a:r>
              <a:rPr lang="en-US" b="1" dirty="0"/>
              <a:t>Summary of the U.S. FDA and EMA Recommendations for Use of Warfarin and DOACs in Patients With AF or VTE on the Basis of the Severity of Underlying Liver Disease</a:t>
            </a:r>
          </a:p>
          <a:p>
            <a:endParaRPr lang="en-CA" b="1" dirty="0"/>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Unlike guidelines for</a:t>
            </a:r>
            <a:r>
              <a:rPr lang="en-US" sz="1200" baseline="0" dirty="0"/>
              <a:t> the use of DOACs in renal disease, n</a:t>
            </a:r>
            <a:r>
              <a:rPr lang="en-US" sz="1200" dirty="0"/>
              <a:t>one of the clinical practice guidelines currently offer any direction regarding the use of these drugs in patients with liver disease.</a:t>
            </a:r>
          </a:p>
          <a:p>
            <a:pPr marL="171450" indent="-171450">
              <a:buFont typeface="Arial"/>
              <a:buChar char="•"/>
            </a:pPr>
            <a:r>
              <a:rPr lang="en-US" sz="1200" dirty="0"/>
              <a:t>The basis for the evidence regarding</a:t>
            </a:r>
            <a:r>
              <a:rPr lang="en-US" sz="1200" baseline="0" dirty="0"/>
              <a:t> the safety and efficacy of DOACs in patients with impaired liver function predominantly consists of pharmacokinetics studies, case reports, and small observational studies.</a:t>
            </a:r>
          </a:p>
          <a:p>
            <a:pPr marL="171450" indent="-171450">
              <a:buFont typeface="Arial"/>
              <a:buChar char="•"/>
            </a:pPr>
            <a:r>
              <a:rPr lang="en-US" sz="1200" dirty="0"/>
              <a:t>Hepatic impairment pharmacokinetic</a:t>
            </a:r>
            <a:r>
              <a:rPr lang="en-US" sz="1200" baseline="0" dirty="0"/>
              <a:t> studies have been performed for all currently approved DOACs.</a:t>
            </a:r>
          </a:p>
          <a:p>
            <a:pPr marL="171450" indent="-171450">
              <a:buFont typeface="Arial"/>
              <a:buChar char="•"/>
            </a:pPr>
            <a:r>
              <a:rPr lang="en-US" sz="1200" baseline="0" dirty="0"/>
              <a:t>The Child-Pugh score uses the presence of clinical (encephalopathy, ascites) and biochemical (albumin, bilirubin, INR, PT) abnormalities to classify liver disease.  Child-Pugh class A, B and C correspond to mild, moderate and severe liver dysfunction and prognosis respectively.</a:t>
            </a:r>
          </a:p>
          <a:p>
            <a:endParaRPr lang="en-CA" dirty="0"/>
          </a:p>
        </p:txBody>
      </p:sp>
    </p:spTree>
    <p:extLst>
      <p:ext uri="{BB962C8B-B14F-4D97-AF65-F5344CB8AC3E}">
        <p14:creationId xmlns:p14="http://schemas.microsoft.com/office/powerpoint/2010/main" val="2580546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171450" indent="-171450">
              <a:buFont typeface="Arial"/>
              <a:buChar char="•"/>
            </a:pPr>
            <a:r>
              <a:rPr lang="en-US" sz="1200" dirty="0"/>
              <a:t>No signal of hepatotoxicity has been seen with DOACs within the prospective clinical trials when compared</a:t>
            </a:r>
            <a:r>
              <a:rPr lang="en-US" sz="1200" baseline="0" dirty="0"/>
              <a:t> with warfarin.</a:t>
            </a:r>
            <a:endParaRPr lang="en-US" sz="1200" dirty="0"/>
          </a:p>
          <a:p>
            <a:pPr marL="171450" indent="-171450">
              <a:buFont typeface="Arial"/>
              <a:buChar char="•"/>
            </a:pPr>
            <a:r>
              <a:rPr lang="en-US" sz="1200" dirty="0"/>
              <a:t>Since drug-induced liver injury is a rare complication that may require longer treatment duration to manifest (</a:t>
            </a:r>
            <a:r>
              <a:rPr lang="en-US" sz="1200" dirty="0" err="1"/>
              <a:t>eg.</a:t>
            </a:r>
            <a:r>
              <a:rPr lang="en-US" sz="1200" dirty="0"/>
              <a:t> </a:t>
            </a:r>
            <a:r>
              <a:rPr lang="en-US" sz="1200" dirty="0" err="1"/>
              <a:t>Ximelagatran</a:t>
            </a:r>
            <a:r>
              <a:rPr lang="en-US" sz="1200" dirty="0"/>
              <a:t>) , ongoing post-marketing real-world yearly surveillance of LFTs is recommended by some regulatory bodies for patients on</a:t>
            </a:r>
            <a:r>
              <a:rPr lang="en-US" sz="1200" baseline="0" dirty="0"/>
              <a:t> long-term DOAC therapy.</a:t>
            </a:r>
          </a:p>
          <a:p>
            <a:pPr marL="171450" indent="-171450">
              <a:buFont typeface="Arial"/>
              <a:buChar char="•"/>
            </a:pPr>
            <a:r>
              <a:rPr lang="en-US" sz="1200" baseline="0" dirty="0"/>
              <a:t>The post-marketing data available at this time in DOAC treated patients with or without pre-existing liver disease is reassuring and does not indicate any signal of hepatotoxicity with long-term use of these agents.</a:t>
            </a:r>
          </a:p>
          <a:p>
            <a:pPr marL="171450" indent="-171450">
              <a:buFont typeface="Arial"/>
              <a:buChar char="•"/>
            </a:pPr>
            <a:endParaRPr lang="en-CA" sz="1200" baseline="0" dirty="0"/>
          </a:p>
          <a:p>
            <a:pPr marL="171450" indent="-171450">
              <a:buFont typeface="Arial"/>
              <a:buChar char="•"/>
            </a:pPr>
            <a:r>
              <a:rPr lang="en-US" sz="1200" dirty="0"/>
              <a:t>Values are n/N (%) unless otherwise indicated. *Hepatic adverse events were defined as alanine aminotransferase or aspartate aminotransferase &gt;3 times upper limit of normal and total bilirubin &gt;2 times upper limit of normal. All are p &gt; 0.20. †These data apply to dabigatran 150 mg twice daily. ‡These data apply to the higher-dose </a:t>
            </a:r>
            <a:r>
              <a:rPr lang="en-US" sz="1200" dirty="0" err="1"/>
              <a:t>edoxaban</a:t>
            </a:r>
            <a:r>
              <a:rPr lang="en-US" sz="1200" dirty="0"/>
              <a:t> regimen. ARISTOTLE ¼ Apixaban for Reduction In </a:t>
            </a:r>
            <a:r>
              <a:rPr lang="en-US" sz="1200" dirty="0" err="1"/>
              <a:t>STroke</a:t>
            </a:r>
            <a:r>
              <a:rPr lang="en-US" sz="1200" dirty="0"/>
              <a:t> and Other </a:t>
            </a:r>
            <a:r>
              <a:rPr lang="en-US" sz="1200" dirty="0" err="1"/>
              <a:t>ThromboemboLic</a:t>
            </a:r>
            <a:r>
              <a:rPr lang="en-US" sz="1200" dirty="0"/>
              <a:t> Events in atrial fibrillation; EINSTEIN DVT ¼ Oral Direct Factor </a:t>
            </a:r>
            <a:r>
              <a:rPr lang="en-US" sz="1200" dirty="0" err="1"/>
              <a:t>Xa</a:t>
            </a:r>
            <a:r>
              <a:rPr lang="en-US" sz="1200" dirty="0"/>
              <a:t> Inhibitor Rivaroxaban in Patients With Acute Symptomatic Deep-Vein Thrombosis; ENGAGE AF-TIMI 48 ¼ Effective Anticoagulation With Factor </a:t>
            </a:r>
            <a:r>
              <a:rPr lang="en-US" sz="1200" dirty="0" err="1"/>
              <a:t>Xa</a:t>
            </a:r>
            <a:r>
              <a:rPr lang="en-US" sz="1200" dirty="0"/>
              <a:t> Next Generation in Atrial Fibrillation-Thrombolysis In Myocardial Infarction Study 48; HOKUSAI-VTE ¼ Comparative Investigation of Low Molecular Weight (LMW) Heparin/</a:t>
            </a:r>
            <a:r>
              <a:rPr lang="en-US" sz="1200" dirty="0" err="1"/>
              <a:t>Edoxaban</a:t>
            </a:r>
            <a:r>
              <a:rPr lang="en-US" sz="1200" dirty="0"/>
              <a:t> </a:t>
            </a:r>
            <a:r>
              <a:rPr lang="en-US" sz="1200" dirty="0" err="1"/>
              <a:t>Tosylate</a:t>
            </a:r>
            <a:r>
              <a:rPr lang="en-US" sz="1200" dirty="0"/>
              <a:t> (DU176b) Versus (LMW) Heparin/Warfarin in the Treatment of Symptomatic Deep-Vein Blood Clots and/or Lung Blood Clots; RE-COVER ¼ Efficacy and Safety of Dabigatran Compared to Warfarin for 6 Month Treatment of Acute Symptomatic Venous Thromboembolism; RE-LY ¼ Randomized Evaluation of Long-term Anticoagulation Therapy; ROCKET-AF ¼ Rivaroxaban Once Daily Oral Direct Factor </a:t>
            </a:r>
            <a:r>
              <a:rPr lang="en-US" sz="1200" dirty="0" err="1"/>
              <a:t>Xa</a:t>
            </a:r>
            <a:r>
              <a:rPr lang="en-US" sz="1200" dirty="0"/>
              <a:t> Inhibition Compared with Vitamin K Antagonism for Prevention of Stroke and Embolism Trial in Atrial Fibrillation; CI ¼ confidence interval; </a:t>
            </a:r>
          </a:p>
          <a:p>
            <a:endParaRPr lang="en-CA" dirty="0"/>
          </a:p>
        </p:txBody>
      </p:sp>
    </p:spTree>
    <p:extLst>
      <p:ext uri="{BB962C8B-B14F-4D97-AF65-F5344CB8AC3E}">
        <p14:creationId xmlns:p14="http://schemas.microsoft.com/office/powerpoint/2010/main" val="1254382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endParaRPr lang="en-CA" b="1" dirty="0"/>
          </a:p>
          <a:p>
            <a:r>
              <a:rPr lang="en-CA" b="1" dirty="0"/>
              <a:t>Primary Outcome: Clinically significant hematoma (CSH) was defined as:</a:t>
            </a:r>
          </a:p>
          <a:p>
            <a:pPr marL="228600" indent="-228600">
              <a:buFont typeface="+mj-lt"/>
              <a:buAutoNum type="arabicPeriod"/>
            </a:pPr>
            <a:r>
              <a:rPr lang="en-CA" b="0" dirty="0"/>
              <a:t>Hematoma requiring re-operation or</a:t>
            </a:r>
          </a:p>
          <a:p>
            <a:pPr marL="228600" indent="-228600">
              <a:buFont typeface="+mj-lt"/>
              <a:buAutoNum type="arabicPeriod"/>
            </a:pPr>
            <a:r>
              <a:rPr lang="en-CA" b="0" dirty="0"/>
              <a:t>Hematoma resulting in prolongation of hospitalization or</a:t>
            </a:r>
          </a:p>
          <a:p>
            <a:pPr marL="228600" indent="-228600">
              <a:buFont typeface="+mj-lt"/>
              <a:buAutoNum type="arabicPeriod"/>
            </a:pPr>
            <a:r>
              <a:rPr lang="en-CA" b="0" dirty="0"/>
              <a:t>Hematoma requiring interruption of anticoagulation </a:t>
            </a:r>
            <a:endParaRPr lang="en-CA" b="1" dirty="0"/>
          </a:p>
          <a:p>
            <a:pPr lvl="0" algn="l" defTabSz="914400">
              <a:defRPr/>
            </a:pPr>
            <a:endParaRPr lang="en-CA" sz="1200" b="1" dirty="0">
              <a:solidFill>
                <a:prstClr val="black"/>
              </a:solidFill>
              <a:latin typeface="Arial Narrow" panose="020B0606020202030204" pitchFamily="34" charset="0"/>
              <a:cs typeface="Candara"/>
            </a:endParaRPr>
          </a:p>
          <a:p>
            <a:pPr fontAlgn="base"/>
            <a:r>
              <a:rPr lang="en-CA" sz="1200" b="1" i="0" kern="1200" dirty="0">
                <a:solidFill>
                  <a:schemeClr val="tx1"/>
                </a:solidFill>
                <a:effectLst/>
                <a:latin typeface="+mn-lt"/>
                <a:ea typeface="+mn-ea"/>
                <a:cs typeface="+mn-cs"/>
              </a:rPr>
              <a:t>Abstract</a:t>
            </a:r>
          </a:p>
          <a:p>
            <a:pPr fontAlgn="base"/>
            <a:r>
              <a:rPr lang="en-CA" sz="1200" b="1" kern="1200" dirty="0">
                <a:solidFill>
                  <a:schemeClr val="tx1"/>
                </a:solidFill>
                <a:effectLst/>
                <a:latin typeface="+mn-lt"/>
                <a:ea typeface="+mn-ea"/>
                <a:cs typeface="+mn-cs"/>
              </a:rPr>
              <a:t>Aims</a:t>
            </a:r>
          </a:p>
          <a:p>
            <a:pPr fontAlgn="base"/>
            <a:r>
              <a:rPr lang="en-CA" sz="1200" kern="1200" dirty="0">
                <a:solidFill>
                  <a:schemeClr val="tx1"/>
                </a:solidFill>
                <a:effectLst/>
                <a:latin typeface="+mn-lt"/>
                <a:ea typeface="+mn-ea"/>
                <a:cs typeface="+mn-cs"/>
              </a:rPr>
              <a:t>Guidelines recommend warfarin continuation rather than heparin bridging for pacemaker and defibrillator surgery, after the BRUISE CONTROL trial demonstrated an 80% reduction in device pocket haematoma with this approach. However, direct oral anticoagulants (DOACs) are now used to treat the majority of patients with atrial fibrillation. We sought to understand the best strategy to manage the DOACs at the time of device surgery and specifically hypothesized that performing device surgery without DOAC interruption would result in a reduced haematoma rate.</a:t>
            </a:r>
          </a:p>
          <a:p>
            <a:pPr fontAlgn="base"/>
            <a:r>
              <a:rPr lang="en-CA" sz="1200" b="1" kern="1200" dirty="0">
                <a:solidFill>
                  <a:schemeClr val="tx1"/>
                </a:solidFill>
                <a:effectLst/>
                <a:latin typeface="+mn-lt"/>
                <a:ea typeface="+mn-ea"/>
                <a:cs typeface="+mn-cs"/>
              </a:rPr>
              <a:t>Methods and results</a:t>
            </a:r>
          </a:p>
          <a:p>
            <a:pPr fontAlgn="base"/>
            <a:r>
              <a:rPr lang="en-CA" sz="1200" kern="1200" dirty="0">
                <a:solidFill>
                  <a:schemeClr val="tx1"/>
                </a:solidFill>
                <a:effectLst/>
                <a:latin typeface="+mn-lt"/>
                <a:ea typeface="+mn-ea"/>
                <a:cs typeface="+mn-cs"/>
              </a:rPr>
              <a:t>We randomly assigned patients with atrial fibrillation and CHA</a:t>
            </a:r>
            <a:r>
              <a:rPr lang="en-CA" sz="1200" kern="1200" baseline="-25000" dirty="0">
                <a:solidFill>
                  <a:schemeClr val="tx1"/>
                </a:solidFill>
                <a:effectLst/>
                <a:latin typeface="+mn-lt"/>
                <a:ea typeface="+mn-ea"/>
                <a:cs typeface="+mn-cs"/>
              </a:rPr>
              <a:t>2</a:t>
            </a:r>
            <a:r>
              <a:rPr lang="en-CA" sz="1200" kern="1200" dirty="0">
                <a:solidFill>
                  <a:schemeClr val="tx1"/>
                </a:solidFill>
                <a:effectLst/>
                <a:latin typeface="+mn-lt"/>
                <a:ea typeface="+mn-ea"/>
                <a:cs typeface="+mn-cs"/>
              </a:rPr>
              <a:t>DS</a:t>
            </a:r>
            <a:r>
              <a:rPr lang="en-CA" sz="1200" kern="1200" baseline="-25000" dirty="0">
                <a:solidFill>
                  <a:schemeClr val="tx1"/>
                </a:solidFill>
                <a:effectLst/>
                <a:latin typeface="+mn-lt"/>
                <a:ea typeface="+mn-ea"/>
                <a:cs typeface="+mn-cs"/>
              </a:rPr>
              <a:t>2</a:t>
            </a:r>
            <a:r>
              <a:rPr lang="en-CA" sz="1200" kern="1200" dirty="0">
                <a:solidFill>
                  <a:schemeClr val="tx1"/>
                </a:solidFill>
                <a:effectLst/>
                <a:latin typeface="+mn-lt"/>
                <a:ea typeface="+mn-ea"/>
                <a:cs typeface="+mn-cs"/>
              </a:rPr>
              <a:t>-VASc score ≥2, to continued vs. interrupted DOAC (dabigatran, rivaroxaban, or apixaban). The primary outcome was blindly evaluated, clinically significant device pocket haematoma: resulting in re-operation, interruption of anticoagulation, or prolonging hospital stay. In the continued arm, the median time between pre- and post-operative DOAC doses was 12 h; in the interrupted arm the median time was 72 h. Clinically significant haematoma occurred in of 7 of 328 (2.1%; 95% CI 0.9–4.3) patients in the continued DOAC arm and 7 of 334 (2.1%; 95% CI 0.9–4.3) patients in the interrupted DOAC arm (</a:t>
            </a:r>
            <a:r>
              <a:rPr lang="en-CA" sz="1200" i="1" kern="1200" dirty="0">
                <a:solidFill>
                  <a:schemeClr val="tx1"/>
                </a:solidFill>
                <a:effectLst/>
                <a:latin typeface="+mn-lt"/>
                <a:ea typeface="+mn-ea"/>
                <a:cs typeface="+mn-cs"/>
              </a:rPr>
              <a:t>P</a:t>
            </a:r>
            <a:r>
              <a:rPr lang="en-CA" sz="1200" kern="1200" dirty="0">
                <a:solidFill>
                  <a:schemeClr val="tx1"/>
                </a:solidFill>
                <a:effectLst/>
                <a:latin typeface="+mn-lt"/>
                <a:ea typeface="+mn-ea"/>
                <a:cs typeface="+mn-cs"/>
              </a:rPr>
              <a:t> = 0.97). Complications were uncommon, and included one stroke and one symptomatic pericardial effusion in each arm.</a:t>
            </a:r>
          </a:p>
          <a:p>
            <a:pPr fontAlgn="base"/>
            <a:r>
              <a:rPr lang="en-CA" sz="1200" b="1" kern="1200" dirty="0">
                <a:solidFill>
                  <a:schemeClr val="tx1"/>
                </a:solidFill>
                <a:effectLst/>
                <a:latin typeface="+mn-lt"/>
                <a:ea typeface="+mn-ea"/>
                <a:cs typeface="+mn-cs"/>
              </a:rPr>
              <a:t>Conclusions</a:t>
            </a:r>
          </a:p>
          <a:p>
            <a:pPr fontAlgn="base"/>
            <a:r>
              <a:rPr lang="en-CA" sz="1200" kern="1200" dirty="0">
                <a:solidFill>
                  <a:schemeClr val="tx1"/>
                </a:solidFill>
                <a:effectLst/>
                <a:latin typeface="+mn-lt"/>
                <a:ea typeface="+mn-ea"/>
                <a:cs typeface="+mn-cs"/>
              </a:rPr>
              <a:t>These results suggest that, dependent on the clinical scenario, either management strategy (continued DOAC or interrupted DOAC) might be reasonable, at least for patients similar to those enrolled in our trial.</a:t>
            </a:r>
          </a:p>
          <a:p>
            <a:endParaRPr lang="en-CA" dirty="0"/>
          </a:p>
        </p:txBody>
      </p:sp>
    </p:spTree>
    <p:extLst>
      <p:ext uri="{BB962C8B-B14F-4D97-AF65-F5344CB8AC3E}">
        <p14:creationId xmlns:p14="http://schemas.microsoft.com/office/powerpoint/2010/main" val="188740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A4FAAF-6C68-4736-BCAF-9942B81EB4FE}"/>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a:sym typeface="Symbol"/>
              </a:rPr>
              <a:t>Steering committee recommendation;  </a:t>
            </a:r>
            <a:r>
              <a:rPr lang="en-US" sz="1200" dirty="0">
                <a:solidFill>
                  <a:schemeClr val="bg1"/>
                </a:solidFill>
                <a:latin typeface="Lato"/>
              </a:rPr>
              <a:t>In addition to the bleeding risk of a procedure, physicians should consider co-morbid conditions that might exacerbate the bleeding risk (e.g. advanced age, renal or liver impairment).</a:t>
            </a:r>
            <a:endParaRPr lang="en-US" sz="1200" dirty="0"/>
          </a:p>
          <a:p>
            <a:pPr marL="178573" indent="-178573">
              <a:buFontTx/>
              <a:buChar char="-"/>
            </a:pPr>
            <a:r>
              <a:rPr lang="en-US" sz="1200" dirty="0"/>
              <a:t>Many invasive and surgical procedures carry but a very low to low risk of bleeding – DOACs may be held only briefly or even continued without interruption during such</a:t>
            </a:r>
            <a:r>
              <a:rPr lang="en-US" sz="1200" baseline="0" dirty="0"/>
              <a:t> procedures as will be discussed in case #2</a:t>
            </a:r>
          </a:p>
          <a:p>
            <a:pPr marL="178573" indent="-178573">
              <a:buFontTx/>
              <a:buChar char="-"/>
            </a:pPr>
            <a:r>
              <a:rPr lang="en-US" sz="1200" baseline="0" dirty="0"/>
              <a:t>Antithrombotic therapy with warfarin </a:t>
            </a:r>
            <a:r>
              <a:rPr lang="en-US" sz="1200" u="sng" baseline="0" dirty="0"/>
              <a:t>but not a DOAC </a:t>
            </a:r>
            <a:r>
              <a:rPr lang="en-US" sz="1200" baseline="0" dirty="0"/>
              <a:t>can be safely continued pre-post pacemaker or ICD insertion</a:t>
            </a:r>
          </a:p>
          <a:p>
            <a:pPr marL="178573" indent="-178573">
              <a:buFontTx/>
              <a:buChar char="-"/>
            </a:pPr>
            <a:r>
              <a:rPr lang="en-US" sz="1200" baseline="0" dirty="0"/>
              <a:t>DOACs </a:t>
            </a:r>
            <a:r>
              <a:rPr lang="en-US" sz="1200" u="sng" baseline="0" dirty="0"/>
              <a:t>never</a:t>
            </a:r>
            <a:r>
              <a:rPr lang="en-US" sz="1200" baseline="0" dirty="0"/>
              <a:t> need to be bridged with subcutaneous heparin peri-invasive or surgical procedures due to their short duration of action</a:t>
            </a:r>
            <a:endParaRPr lang="en-US" sz="1200" dirty="0"/>
          </a:p>
          <a:p>
            <a:endParaRPr lang="en-US" sz="1200" b="1" dirty="0"/>
          </a:p>
          <a:p>
            <a:r>
              <a:rPr lang="en-US" sz="1200" b="1" dirty="0"/>
              <a:t>REFERENCES:</a:t>
            </a:r>
            <a:endParaRPr lang="en-CA" sz="1200" dirty="0"/>
          </a:p>
          <a:p>
            <a:r>
              <a:rPr lang="en-US" sz="1200" dirty="0"/>
              <a:t> </a:t>
            </a:r>
            <a:endParaRPr lang="en-CA" sz="1200" dirty="0"/>
          </a:p>
          <a:p>
            <a:r>
              <a:rPr lang="en-US" sz="1200" dirty="0" err="1"/>
              <a:t>Douketis</a:t>
            </a:r>
            <a:r>
              <a:rPr lang="en-US" sz="1200" dirty="0"/>
              <a:t> JD, Spyropoulos AC, Spencer FA, et al. Perioperative management of antithrombotic therapy: Antithrombotic Therapy and Prevention of Thrombosis, 9th ed: American College of Chest Physicians Evidence-Based Clinical Practice Guidelines. </a:t>
            </a:r>
            <a:r>
              <a:rPr lang="en-US" sz="1200" i="1" dirty="0"/>
              <a:t>Chest</a:t>
            </a:r>
            <a:r>
              <a:rPr lang="en-US" sz="1200" dirty="0"/>
              <a:t>. 2012;141(2 Suppl):e326S - 50S.</a:t>
            </a:r>
            <a:endParaRPr lang="en-CA" sz="1200" dirty="0"/>
          </a:p>
          <a:p>
            <a:r>
              <a:rPr lang="en-US" sz="1200" dirty="0"/>
              <a:t> </a:t>
            </a:r>
            <a:endParaRPr lang="en-CA" sz="1200" dirty="0"/>
          </a:p>
          <a:p>
            <a:r>
              <a:rPr lang="en-US" sz="1200" dirty="0"/>
              <a:t>Verma A, Cairns JA, Mitchell LB, et al. 2014 focused update of the Canadian Cardiovascular Society</a:t>
            </a:r>
            <a:endParaRPr lang="en-CA" sz="1200" dirty="0"/>
          </a:p>
          <a:p>
            <a:r>
              <a:rPr lang="en-US" sz="1200" dirty="0"/>
              <a:t>Guidelines for the management of atrial fibrillation. </a:t>
            </a:r>
            <a:r>
              <a:rPr lang="en-US" sz="1200" i="1" dirty="0"/>
              <a:t>Can J </a:t>
            </a:r>
            <a:r>
              <a:rPr lang="en-US" sz="1200" i="1" dirty="0" err="1"/>
              <a:t>Cardiol</a:t>
            </a:r>
            <a:r>
              <a:rPr lang="en-US" sz="1200" dirty="0"/>
              <a:t>. 2014;30(10):1114-1130.</a:t>
            </a:r>
            <a:endParaRPr lang="en-CA" sz="1200" dirty="0"/>
          </a:p>
          <a:p>
            <a:r>
              <a:rPr lang="en-US" sz="1200" dirty="0"/>
              <a:t> </a:t>
            </a:r>
            <a:endParaRPr lang="en-CA" sz="1200" dirty="0"/>
          </a:p>
          <a:p>
            <a:r>
              <a:rPr lang="en-US" sz="1200" dirty="0" err="1"/>
              <a:t>Horlocker</a:t>
            </a:r>
            <a:r>
              <a:rPr lang="en-US" sz="1200" dirty="0"/>
              <a:t> TT, Wedel DJ, </a:t>
            </a:r>
            <a:r>
              <a:rPr lang="en-US" sz="1200" dirty="0" err="1"/>
              <a:t>Rowlingson</a:t>
            </a:r>
            <a:r>
              <a:rPr lang="en-US" sz="1200" dirty="0"/>
              <a:t> JC, et al. Regional anesthesia in the patient receiving antithrombotic or thrombolytic therapy: American Society of Regional Anesthesia and Pain Medicine Evidence-Based Guidelines (Third Edition). </a:t>
            </a:r>
            <a:r>
              <a:rPr lang="en-US" sz="1200" i="1" dirty="0"/>
              <a:t>Reg </a:t>
            </a:r>
            <a:r>
              <a:rPr lang="en-US" sz="1200" i="1" dirty="0" err="1"/>
              <a:t>Anesth</a:t>
            </a:r>
            <a:r>
              <a:rPr lang="en-US" sz="1200" i="1" dirty="0"/>
              <a:t> Pain Med</a:t>
            </a:r>
            <a:r>
              <a:rPr lang="en-US" sz="1200" dirty="0"/>
              <a:t>. 2010;35(1):64-101.</a:t>
            </a:r>
            <a:endParaRPr lang="en-CA" sz="1200" dirty="0"/>
          </a:p>
          <a:p>
            <a:r>
              <a:rPr lang="en-US" sz="1200" dirty="0"/>
              <a:t> </a:t>
            </a:r>
            <a:endParaRPr lang="en-CA" sz="1200" dirty="0"/>
          </a:p>
          <a:p>
            <a:r>
              <a:rPr lang="en-US" sz="1200" dirty="0"/>
              <a:t>XARELTO-PM-ENG-10JUL2014-172618.pdf</a:t>
            </a:r>
            <a:r>
              <a:rPr lang="en-US" sz="1200" dirty="0">
                <a:hlinkClick r:id="rId3"/>
              </a:rPr>
              <a:t>. http://www.bayer.ca/files/XARELTO-PM-ENG-10JUL2014-</a:t>
            </a:r>
            <a:endParaRPr lang="en-CA" sz="1200" dirty="0"/>
          </a:p>
          <a:p>
            <a:r>
              <a:rPr lang="en-US" sz="1200" dirty="0"/>
              <a:t>172618.pdf? Accessed 11 Nov 2014</a:t>
            </a:r>
            <a:endParaRPr lang="en-CA" sz="1200" dirty="0"/>
          </a:p>
          <a:p>
            <a:r>
              <a:rPr lang="en-US" sz="1200" dirty="0"/>
              <a:t> </a:t>
            </a:r>
            <a:endParaRPr lang="en-CA" sz="1200" dirty="0"/>
          </a:p>
          <a:p>
            <a:r>
              <a:rPr lang="en-US" sz="1200" dirty="0"/>
              <a:t>Pfizer Canada Inc Eliquis Product Monograph. </a:t>
            </a:r>
            <a:r>
              <a:rPr lang="en-US" sz="1200" dirty="0">
                <a:hlinkClick r:id="rId4"/>
              </a:rPr>
              <a:t>http://www.pfizer.ca/en/our_products/products/monograph/313</a:t>
            </a:r>
            <a:r>
              <a:rPr lang="en-US" sz="1200" dirty="0"/>
              <a:t>. Accessed 11 Nov 2014</a:t>
            </a:r>
            <a:endParaRPr lang="en-CA" sz="1200" dirty="0"/>
          </a:p>
          <a:p>
            <a:r>
              <a:rPr lang="en-US" sz="1200" dirty="0"/>
              <a:t> </a:t>
            </a:r>
            <a:endParaRPr lang="en-CA" sz="1200" dirty="0"/>
          </a:p>
          <a:p>
            <a:r>
              <a:rPr lang="en-US" sz="1200" dirty="0"/>
              <a:t>Boehringer Ingelheim Canada Ltd. (2014) Pradaxa Product Monograph. </a:t>
            </a:r>
            <a:r>
              <a:rPr lang="en-US" sz="1200" dirty="0">
                <a:hlinkClick r:id="rId5"/>
              </a:rPr>
              <a:t>http://www.boehringer-</a:t>
            </a:r>
            <a:r>
              <a:rPr lang="en-US" sz="1200" dirty="0"/>
              <a:t> ingelheim.ca/content/dam/internet/</a:t>
            </a:r>
            <a:r>
              <a:rPr lang="en-US" sz="1200" dirty="0" err="1"/>
              <a:t>opu</a:t>
            </a:r>
            <a:r>
              <a:rPr lang="en-US" sz="1200" dirty="0"/>
              <a:t>/</a:t>
            </a:r>
            <a:r>
              <a:rPr lang="en-US" sz="1200" dirty="0" err="1"/>
              <a:t>ca_EN</a:t>
            </a:r>
            <a:r>
              <a:rPr lang="en-US" sz="1200" dirty="0"/>
              <a:t>/documents/</a:t>
            </a:r>
            <a:r>
              <a:rPr lang="en-US" sz="1200" dirty="0" err="1"/>
              <a:t>humanhealth</a:t>
            </a:r>
            <a:r>
              <a:rPr lang="en-US" sz="1200" dirty="0"/>
              <a:t>/</a:t>
            </a:r>
            <a:r>
              <a:rPr lang="en-US" sz="1200" dirty="0" err="1"/>
              <a:t>product_monograph</a:t>
            </a:r>
            <a:r>
              <a:rPr lang="en-US" sz="1200" dirty="0"/>
              <a:t>/</a:t>
            </a:r>
            <a:r>
              <a:rPr lang="en-US" sz="1200" dirty="0" err="1"/>
              <a:t>Prad</a:t>
            </a:r>
            <a:r>
              <a:rPr lang="en-US" sz="1200" dirty="0"/>
              <a:t> axaPMEN.pdf. Accessed 11 Nov 2014</a:t>
            </a:r>
            <a:endParaRPr lang="en-CA" sz="1200" dirty="0"/>
          </a:p>
          <a:p>
            <a:r>
              <a:rPr lang="en-US" sz="1200" dirty="0"/>
              <a:t> </a:t>
            </a:r>
            <a:endParaRPr lang="en-CA" sz="1200" dirty="0"/>
          </a:p>
          <a:p>
            <a:r>
              <a:rPr lang="en-US" sz="1200" dirty="0"/>
              <a:t>Thrombosis Canada. </a:t>
            </a:r>
            <a:r>
              <a:rPr lang="en-US" sz="1200" dirty="0">
                <a:hlinkClick r:id="rId6"/>
              </a:rPr>
              <a:t>http://thrombosiscanada.ca/</a:t>
            </a:r>
            <a:endParaRPr lang="en-CA" sz="1200" dirty="0"/>
          </a:p>
          <a:p>
            <a:endParaRPr lang="en-CA" dirty="0"/>
          </a:p>
        </p:txBody>
      </p:sp>
    </p:spTree>
    <p:extLst>
      <p:ext uri="{BB962C8B-B14F-4D97-AF65-F5344CB8AC3E}">
        <p14:creationId xmlns:p14="http://schemas.microsoft.com/office/powerpoint/2010/main" val="1447441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34647816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24405727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09AB205-5553-46E5-9C97-288043A41E44}"/>
              </a:ext>
            </a:extLst>
          </p:cNvPr>
          <p:cNvSpPr>
            <a:spLocks noGrp="1"/>
          </p:cNvSpPr>
          <p:nvPr>
            <p:ph type="body" idx="1"/>
          </p:nvPr>
        </p:nvSpPr>
        <p:spPr/>
        <p:txBody>
          <a:bodyPr/>
          <a:lstStyle/>
          <a:p>
            <a:r>
              <a:rPr lang="en-CA" b="1" dirty="0"/>
              <a:t>Speaker Notes:</a:t>
            </a:r>
          </a:p>
          <a:p>
            <a:pPr lvl="0" algn="l" defTabSz="914400">
              <a:defRPr/>
            </a:pPr>
            <a:endParaRPr lang="en-CA" sz="1800" b="1" dirty="0">
              <a:solidFill>
                <a:prstClr val="black"/>
              </a:solidFill>
              <a:latin typeface="Arial Narrow" panose="020B0606020202030204" pitchFamily="34" charset="0"/>
              <a:cs typeface="Candara"/>
            </a:endParaRPr>
          </a:p>
          <a:p>
            <a:endParaRPr lang="en-CA" dirty="0"/>
          </a:p>
        </p:txBody>
      </p:sp>
    </p:spTree>
    <p:extLst>
      <p:ext uri="{BB962C8B-B14F-4D97-AF65-F5344CB8AC3E}">
        <p14:creationId xmlns:p14="http://schemas.microsoft.com/office/powerpoint/2010/main" val="2090302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9678A4-7D91-46BF-AB90-E1B38B5A4BF0}"/>
              </a:ext>
            </a:extLst>
          </p:cNvPr>
          <p:cNvSpPr>
            <a:spLocks noGrp="1"/>
          </p:cNvSpPr>
          <p:nvPr>
            <p:ph type="body" idx="1"/>
          </p:nvPr>
        </p:nvSpPr>
        <p:spPr/>
        <p:txBody>
          <a:bodyPr/>
          <a:lstStyle/>
          <a:p>
            <a:endParaRPr lang="en-CA"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536978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2688520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886746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A413873-2673-B147-A94B-D5EB6E589C9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124654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555639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413873-2673-B147-A94B-D5EB6E589C9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788042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413873-2673-B147-A94B-D5EB6E589C9E}"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4148206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413873-2673-B147-A94B-D5EB6E589C9E}"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3051787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413873-2673-B147-A94B-D5EB6E589C9E}"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583248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413873-2673-B147-A94B-D5EB6E589C9E}" type="datetimeFigureOut">
              <a:rPr lang="en-US" smtClean="0"/>
              <a:t>5/28/2020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372356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5242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3F594-E17D-4C86-BFD2-BADF04CDD4ED}"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86382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13873-2673-B147-A94B-D5EB6E589C9E}"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972631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2360856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413873-2673-B147-A94B-D5EB6E589C9E}"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C3809-C679-E446-8297-689D56928171}" type="slidenum">
              <a:rPr lang="en-US" smtClean="0"/>
              <a:t>‹#›</a:t>
            </a:fld>
            <a:endParaRPr lang="en-US"/>
          </a:p>
        </p:txBody>
      </p:sp>
    </p:spTree>
    <p:extLst>
      <p:ext uri="{BB962C8B-B14F-4D97-AF65-F5344CB8AC3E}">
        <p14:creationId xmlns:p14="http://schemas.microsoft.com/office/powerpoint/2010/main" val="1390297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3F594-E17D-4C86-BFD2-BADF04CDD4ED}"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675014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B3F594-E17D-4C86-BFD2-BADF04CDD4ED}"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8029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B3F594-E17D-4C86-BFD2-BADF04CDD4ED}"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59726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3F594-E17D-4C86-BFD2-BADF04CDD4ED}"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1872377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3F594-E17D-4C86-BFD2-BADF04CDD4ED}" type="datetimeFigureOut">
              <a:rPr lang="en-US" smtClean="0"/>
              <a:t>5/28/2020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7228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405992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B3F594-E17D-4C86-BFD2-BADF04CDD4ED}"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8E3BA-4CFE-47FB-AB0F-F8E1AF2713FA}" type="slidenum">
              <a:rPr lang="en-US" smtClean="0"/>
              <a:t>‹#›</a:t>
            </a:fld>
            <a:endParaRPr lang="en-US"/>
          </a:p>
        </p:txBody>
      </p:sp>
    </p:spTree>
    <p:extLst>
      <p:ext uri="{BB962C8B-B14F-4D97-AF65-F5344CB8AC3E}">
        <p14:creationId xmlns:p14="http://schemas.microsoft.com/office/powerpoint/2010/main" val="354232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3F594-E17D-4C86-BFD2-BADF04CDD4ED}" type="datetimeFigureOut">
              <a:rPr lang="en-US" smtClean="0"/>
              <a:t>5/28/2020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8E3BA-4CFE-47FB-AB0F-F8E1AF2713FA}" type="slidenum">
              <a:rPr lang="en-US" smtClean="0"/>
              <a:t>‹#›</a:t>
            </a:fld>
            <a:endParaRPr lang="en-US"/>
          </a:p>
        </p:txBody>
      </p:sp>
    </p:spTree>
    <p:extLst>
      <p:ext uri="{BB962C8B-B14F-4D97-AF65-F5344CB8AC3E}">
        <p14:creationId xmlns:p14="http://schemas.microsoft.com/office/powerpoint/2010/main" val="36105667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13873-2673-B147-A94B-D5EB6E589C9E}" type="datetimeFigureOut">
              <a:rPr lang="en-US" smtClean="0"/>
              <a:t>5/28/2020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C3809-C679-E446-8297-689D56928171}" type="slidenum">
              <a:rPr lang="en-US" smtClean="0"/>
              <a:t>‹#›</a:t>
            </a:fld>
            <a:endParaRPr lang="en-US"/>
          </a:p>
        </p:txBody>
      </p:sp>
    </p:spTree>
    <p:extLst>
      <p:ext uri="{BB962C8B-B14F-4D97-AF65-F5344CB8AC3E}">
        <p14:creationId xmlns:p14="http://schemas.microsoft.com/office/powerpoint/2010/main" val="7677226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image" Target="../media/image2.jpg"/><Relationship Id="rId7"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chart" Target="../charts/chart5.xml"/><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6.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1.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25.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chart" Target="../charts/chart8.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46.xml"/><Relationship Id="rId7" Type="http://schemas.openxmlformats.org/officeDocument/2006/relationships/slide" Target="slide65.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slide" Target="slide60.xml"/><Relationship Id="rId5" Type="http://schemas.openxmlformats.org/officeDocument/2006/relationships/slide" Target="slide57.xml"/><Relationship Id="rId4" Type="http://schemas.openxmlformats.org/officeDocument/2006/relationships/slide" Target="slide53.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9.jpg"/><Relationship Id="rId1" Type="http://schemas.openxmlformats.org/officeDocument/2006/relationships/slideLayout" Target="../slideLayouts/slideLayout18.xml"/><Relationship Id="rId5" Type="http://schemas.openxmlformats.org/officeDocument/2006/relationships/image" Target="../media/image31.sv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39.jp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2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61.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png"/><Relationship Id="rId3" Type="http://schemas.openxmlformats.org/officeDocument/2006/relationships/image" Target="../media/image2.jpg"/><Relationship Id="rId7" Type="http://schemas.openxmlformats.org/officeDocument/2006/relationships/image" Target="../media/image43.png"/><Relationship Id="rId12"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3.png"/><Relationship Id="rId9"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29.jpg"/><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0.png"/><Relationship Id="rId4" Type="http://schemas.openxmlformats.org/officeDocument/2006/relationships/slide" Target="slide45.xml"/></Relationships>
</file>

<file path=ppt/slides/_rels/slide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C-2020-logo_green-_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10310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1507413"/>
            <a:ext cx="8787314" cy="4248000"/>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1509911"/>
            <a:ext cx="182880" cy="424800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33216" y="1507413"/>
            <a:ext cx="182880" cy="424800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484307"/>
            <a:ext cx="7660180" cy="341632"/>
          </a:xfrm>
          <a:prstGeom prst="rect">
            <a:avLst/>
          </a:prstGeom>
        </p:spPr>
        <p:txBody>
          <a:bodyPr wrap="square">
            <a:spAutoFit/>
          </a:bodyPr>
          <a:lstStyle/>
          <a:p>
            <a:pPr lvl="0">
              <a:lnSpc>
                <a:spcPct val="90000"/>
              </a:lnSpc>
              <a:defRPr/>
            </a:pPr>
            <a:r>
              <a:rPr lang="fr-FR" sz="900" dirty="0">
                <a:solidFill>
                  <a:prstClr val="white"/>
                </a:solidFill>
                <a:latin typeface="Arial Narrow" panose="020B0606020202030204" pitchFamily="34" charset="0"/>
                <a:cs typeface="Arial" pitchFamily="34" charset="0"/>
              </a:rPr>
              <a:t>Macle L et al. Can J </a:t>
            </a:r>
            <a:r>
              <a:rPr lang="fr-FR" sz="900" dirty="0" err="1">
                <a:solidFill>
                  <a:prstClr val="white"/>
                </a:solidFill>
                <a:latin typeface="Arial Narrow" panose="020B0606020202030204" pitchFamily="34" charset="0"/>
                <a:cs typeface="Arial" pitchFamily="34" charset="0"/>
              </a:rPr>
              <a:t>Cardiol</a:t>
            </a:r>
            <a:r>
              <a:rPr lang="fr-FR" sz="900" dirty="0">
                <a:solidFill>
                  <a:prstClr val="white"/>
                </a:solidFill>
                <a:latin typeface="Arial Narrow" panose="020B0606020202030204" pitchFamily="34" charset="0"/>
                <a:cs typeface="Arial" pitchFamily="34" charset="0"/>
              </a:rPr>
              <a:t> 31:1207-18, 2015</a:t>
            </a:r>
          </a:p>
          <a:p>
            <a:pPr lvl="0">
              <a:lnSpc>
                <a:spcPct val="90000"/>
              </a:lnSpc>
              <a:defRPr/>
            </a:pPr>
            <a:r>
              <a:rPr lang="fr-FR" sz="900" dirty="0">
                <a:solidFill>
                  <a:prstClr val="white"/>
                </a:solidFill>
                <a:latin typeface="Arial Narrow" panose="020B0606020202030204" pitchFamily="34" charset="0"/>
                <a:cs typeface="Arial" pitchFamily="34" charset="0"/>
              </a:rPr>
              <a:t>De Caterina R, et al. </a:t>
            </a:r>
            <a:r>
              <a:rPr lang="fr-FR" sz="900" dirty="0" err="1">
                <a:solidFill>
                  <a:prstClr val="white"/>
                </a:solidFill>
                <a:latin typeface="Arial Narrow" panose="020B0606020202030204" pitchFamily="34" charset="0"/>
                <a:cs typeface="Arial" pitchFamily="34" charset="0"/>
              </a:rPr>
              <a:t>Eur</a:t>
            </a:r>
            <a:r>
              <a:rPr lang="fr-FR" sz="900" dirty="0">
                <a:solidFill>
                  <a:prstClr val="white"/>
                </a:solidFill>
                <a:latin typeface="Arial Narrow" panose="020B0606020202030204" pitchFamily="34" charset="0"/>
                <a:cs typeface="Arial" pitchFamily="34" charset="0"/>
              </a:rPr>
              <a:t> </a:t>
            </a:r>
            <a:r>
              <a:rPr lang="fr-FR" sz="900" dirty="0" err="1">
                <a:solidFill>
                  <a:prstClr val="white"/>
                </a:solidFill>
                <a:latin typeface="Arial Narrow" panose="020B0606020202030204" pitchFamily="34" charset="0"/>
                <a:cs typeface="Arial" pitchFamily="34" charset="0"/>
              </a:rPr>
              <a:t>Hear</a:t>
            </a:r>
            <a:r>
              <a:rPr lang="fr-FR" sz="900" dirty="0">
                <a:solidFill>
                  <a:prstClr val="white"/>
                </a:solidFill>
                <a:latin typeface="Arial Narrow" panose="020B0606020202030204" pitchFamily="34" charset="0"/>
                <a:cs typeface="Arial" pitchFamily="34" charset="0"/>
              </a:rPr>
              <a:t> J 2014;35:3328-35</a:t>
            </a:r>
            <a:endPar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5865836"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Operational Definition of </a:t>
            </a:r>
            <a:br>
              <a:rPr lang="en-US" sz="2800" b="1" dirty="0">
                <a:solidFill>
                  <a:srgbClr val="3A3A3C"/>
                </a:solidFill>
                <a:latin typeface="Arial Narrow" panose="020B0606020202030204" pitchFamily="34" charset="0"/>
                <a:cs typeface="Aharoni" panose="02010803020104030203" pitchFamily="2" charset="-79"/>
              </a:rPr>
            </a:br>
            <a:r>
              <a:rPr lang="en-US" sz="2800" b="1" dirty="0">
                <a:solidFill>
                  <a:srgbClr val="3A3A3C"/>
                </a:solidFill>
                <a:latin typeface="Arial Narrow" panose="020B0606020202030204" pitchFamily="34" charset="0"/>
                <a:cs typeface="Aharoni" panose="02010803020104030203" pitchFamily="2" charset="-79"/>
              </a:rPr>
              <a:t>Non-Valvular Atrial Fibrillation (NVAF) </a:t>
            </a:r>
          </a:p>
        </p:txBody>
      </p:sp>
      <p:sp>
        <p:nvSpPr>
          <p:cNvPr id="19" name="TextBox 18">
            <a:extLst>
              <a:ext uri="{FF2B5EF4-FFF2-40B4-BE49-F238E27FC236}">
                <a16:creationId xmlns:a16="http://schemas.microsoft.com/office/drawing/2014/main" id="{E86AFE0E-4E55-47DD-A58B-D357E068B499}"/>
              </a:ext>
            </a:extLst>
          </p:cNvPr>
          <p:cNvSpPr txBox="1"/>
          <p:nvPr/>
        </p:nvSpPr>
        <p:spPr>
          <a:xfrm>
            <a:off x="522836" y="1509911"/>
            <a:ext cx="8276357" cy="523220"/>
          </a:xfrm>
          <a:prstGeom prst="rect">
            <a:avLst/>
          </a:prstGeom>
          <a:noFill/>
          <a:ln>
            <a:noFill/>
          </a:ln>
        </p:spPr>
        <p:txBody>
          <a:bodyPr wrap="square" rtlCol="0">
            <a:spAutoFit/>
          </a:bodyPr>
          <a:lstStyle/>
          <a:p>
            <a:r>
              <a:rPr lang="en-CA" sz="2800" b="1" dirty="0">
                <a:solidFill>
                  <a:srgbClr val="13A985"/>
                </a:solidFill>
                <a:latin typeface="Arial Narrow" panose="020B0606020202030204" pitchFamily="34" charset="0"/>
                <a:cs typeface="Aharoni" panose="02010803020104030203" pitchFamily="2" charset="-79"/>
              </a:rPr>
              <a:t>“</a:t>
            </a:r>
            <a:r>
              <a:rPr lang="en-CA" sz="2800" b="1" dirty="0" err="1">
                <a:solidFill>
                  <a:srgbClr val="13A985"/>
                </a:solidFill>
                <a:latin typeface="Arial Narrow" panose="020B0606020202030204" pitchFamily="34" charset="0"/>
                <a:cs typeface="Aharoni" panose="02010803020104030203" pitchFamily="2" charset="-79"/>
              </a:rPr>
              <a:t>Valvular</a:t>
            </a:r>
            <a:r>
              <a:rPr lang="en-CA" sz="2800" b="1" dirty="0">
                <a:solidFill>
                  <a:srgbClr val="13A985"/>
                </a:solidFill>
                <a:latin typeface="Arial Narrow" panose="020B0606020202030204" pitchFamily="34" charset="0"/>
                <a:cs typeface="Aharoni" panose="02010803020104030203" pitchFamily="2" charset="-79"/>
              </a:rPr>
              <a:t>” AF includes :</a:t>
            </a:r>
          </a:p>
        </p:txBody>
      </p:sp>
      <p:sp>
        <p:nvSpPr>
          <p:cNvPr id="20" name="Rectangle 19">
            <a:extLst>
              <a:ext uri="{FF2B5EF4-FFF2-40B4-BE49-F238E27FC236}">
                <a16:creationId xmlns:a16="http://schemas.microsoft.com/office/drawing/2014/main" id="{8DAB1B4E-7A80-497F-AB81-73435D46F301}"/>
              </a:ext>
            </a:extLst>
          </p:cNvPr>
          <p:cNvSpPr/>
          <p:nvPr/>
        </p:nvSpPr>
        <p:spPr>
          <a:xfrm flipH="1">
            <a:off x="522836" y="2137363"/>
            <a:ext cx="7341003" cy="769441"/>
          </a:xfrm>
          <a:prstGeom prst="rect">
            <a:avLst/>
          </a:prstGeom>
        </p:spPr>
        <p:txBody>
          <a:bodyPr wrap="square">
            <a:spAutoFit/>
          </a:bodyPr>
          <a:lstStyle/>
          <a:p>
            <a:pPr marL="742950" lvl="1" indent="-285750">
              <a:buClr>
                <a:srgbClr val="7FF1D6"/>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Mechanical heart valve </a:t>
            </a:r>
          </a:p>
          <a:p>
            <a:pPr marL="742950" lvl="1" indent="-285750">
              <a:buClr>
                <a:srgbClr val="7FF1D6"/>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Rheumatic moderate or severe mitral valve stenosis (MS) *</a:t>
            </a:r>
          </a:p>
        </p:txBody>
      </p:sp>
      <p:cxnSp>
        <p:nvCxnSpPr>
          <p:cNvPr id="22" name="Straight Connector 21">
            <a:extLst>
              <a:ext uri="{FF2B5EF4-FFF2-40B4-BE49-F238E27FC236}">
                <a16:creationId xmlns:a16="http://schemas.microsoft.com/office/drawing/2014/main" id="{449291A4-9653-4ED3-9750-78DC21168339}"/>
              </a:ext>
            </a:extLst>
          </p:cNvPr>
          <p:cNvCxnSpPr>
            <a:cxnSpLocks/>
          </p:cNvCxnSpPr>
          <p:nvPr/>
        </p:nvCxnSpPr>
        <p:spPr>
          <a:xfrm>
            <a:off x="586510" y="2044509"/>
            <a:ext cx="7315200" cy="0"/>
          </a:xfrm>
          <a:prstGeom prst="line">
            <a:avLst/>
          </a:prstGeom>
          <a:noFill/>
          <a:ln w="12700" cap="flat" cmpd="sng" algn="ctr">
            <a:solidFill>
              <a:srgbClr val="22E6B7"/>
            </a:solidFill>
            <a:prstDash val="sysDash"/>
            <a:miter lim="800000"/>
          </a:ln>
          <a:effectLst/>
        </p:spPr>
      </p:cxnSp>
      <p:sp>
        <p:nvSpPr>
          <p:cNvPr id="23" name="TextBox 22">
            <a:extLst>
              <a:ext uri="{FF2B5EF4-FFF2-40B4-BE49-F238E27FC236}">
                <a16:creationId xmlns:a16="http://schemas.microsoft.com/office/drawing/2014/main" id="{4E98137A-51EB-4344-93C9-46ABD9FA8AAA}"/>
              </a:ext>
            </a:extLst>
          </p:cNvPr>
          <p:cNvSpPr txBox="1"/>
          <p:nvPr/>
        </p:nvSpPr>
        <p:spPr>
          <a:xfrm>
            <a:off x="586510" y="3243781"/>
            <a:ext cx="8074164" cy="523220"/>
          </a:xfrm>
          <a:prstGeom prst="rect">
            <a:avLst/>
          </a:prstGeom>
          <a:noFill/>
          <a:ln>
            <a:noFill/>
          </a:ln>
        </p:spPr>
        <p:txBody>
          <a:bodyPr wrap="square" rtlCol="0">
            <a:spAutoFit/>
          </a:bodyPr>
          <a:lstStyle/>
          <a:p>
            <a:r>
              <a:rPr lang="en-CA" sz="2800" b="1" dirty="0">
                <a:solidFill>
                  <a:srgbClr val="13A985"/>
                </a:solidFill>
                <a:latin typeface="Arial Narrow" panose="020B0606020202030204" pitchFamily="34" charset="0"/>
                <a:cs typeface="Aharoni" panose="02010803020104030203" pitchFamily="2" charset="-79"/>
              </a:rPr>
              <a:t>NVAF (“ non-</a:t>
            </a:r>
            <a:r>
              <a:rPr lang="en-CA" sz="2800" b="1" dirty="0" err="1">
                <a:solidFill>
                  <a:srgbClr val="13A985"/>
                </a:solidFill>
                <a:latin typeface="Arial Narrow" panose="020B0606020202030204" pitchFamily="34" charset="0"/>
                <a:cs typeface="Aharoni" panose="02010803020104030203" pitchFamily="2" charset="-79"/>
              </a:rPr>
              <a:t>valvular</a:t>
            </a:r>
            <a:r>
              <a:rPr lang="en-CA" sz="2800" b="1" dirty="0">
                <a:solidFill>
                  <a:srgbClr val="13A985"/>
                </a:solidFill>
                <a:latin typeface="Arial Narrow" panose="020B0606020202030204" pitchFamily="34" charset="0"/>
                <a:cs typeface="Aharoni" panose="02010803020104030203" pitchFamily="2" charset="-79"/>
              </a:rPr>
              <a:t>” AF) therefore includes :</a:t>
            </a:r>
          </a:p>
        </p:txBody>
      </p:sp>
      <p:sp>
        <p:nvSpPr>
          <p:cNvPr id="24" name="Rectangle 23">
            <a:extLst>
              <a:ext uri="{FF2B5EF4-FFF2-40B4-BE49-F238E27FC236}">
                <a16:creationId xmlns:a16="http://schemas.microsoft.com/office/drawing/2014/main" id="{D8C488AE-EC91-49F0-9D5A-299AAC0FFE7D}"/>
              </a:ext>
            </a:extLst>
          </p:cNvPr>
          <p:cNvSpPr/>
          <p:nvPr/>
        </p:nvSpPr>
        <p:spPr>
          <a:xfrm flipH="1">
            <a:off x="586509" y="3884296"/>
            <a:ext cx="6898507" cy="1785104"/>
          </a:xfrm>
          <a:prstGeom prst="rect">
            <a:avLst/>
          </a:prstGeom>
        </p:spPr>
        <p:txBody>
          <a:bodyPr wrap="square">
            <a:spAutoFit/>
          </a:bodyPr>
          <a:lstStyle/>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Mitral regurgitation (MR)</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stenosis (AS)</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Aortic insufficiency (AI)</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tissue prosthetic heart valve</a:t>
            </a:r>
          </a:p>
          <a:p>
            <a:pPr marL="742950" lvl="1" indent="-285750">
              <a:buClr>
                <a:srgbClr val="22E6B7"/>
              </a:buClr>
              <a:buFont typeface="Lato" panose="020F0502020204030203" pitchFamily="34" charset="0"/>
              <a:buChar char="−"/>
            </a:pPr>
            <a:r>
              <a:rPr lang="en-CA" sz="2200" b="1" dirty="0">
                <a:solidFill>
                  <a:prstClr val="black">
                    <a:lumMod val="85000"/>
                    <a:lumOff val="15000"/>
                  </a:prstClr>
                </a:solidFill>
                <a:latin typeface="Arial Narrow" panose="020B0606020202030204" pitchFamily="34" charset="0"/>
                <a:ea typeface="Lato" panose="020F0502020204030203" pitchFamily="34" charset="0"/>
                <a:cs typeface="Lato" panose="020F0502020204030203" pitchFamily="34" charset="0"/>
              </a:rPr>
              <a:t>Remote (3-6 months) surgical valve repair</a:t>
            </a:r>
          </a:p>
        </p:txBody>
      </p:sp>
      <p:cxnSp>
        <p:nvCxnSpPr>
          <p:cNvPr id="25" name="Straight Connector 24">
            <a:extLst>
              <a:ext uri="{FF2B5EF4-FFF2-40B4-BE49-F238E27FC236}">
                <a16:creationId xmlns:a16="http://schemas.microsoft.com/office/drawing/2014/main" id="{9E5FDCB5-ABF6-4455-B777-5B09110AFE73}"/>
              </a:ext>
            </a:extLst>
          </p:cNvPr>
          <p:cNvCxnSpPr>
            <a:cxnSpLocks/>
          </p:cNvCxnSpPr>
          <p:nvPr/>
        </p:nvCxnSpPr>
        <p:spPr>
          <a:xfrm>
            <a:off x="650183" y="3762886"/>
            <a:ext cx="7315200" cy="0"/>
          </a:xfrm>
          <a:prstGeom prst="line">
            <a:avLst/>
          </a:prstGeom>
          <a:noFill/>
          <a:ln w="12700" cap="flat" cmpd="sng" algn="ctr">
            <a:solidFill>
              <a:srgbClr val="7FF1D6"/>
            </a:solidFill>
            <a:prstDash val="sysDash"/>
            <a:miter lim="800000"/>
          </a:ln>
          <a:effectLst/>
        </p:spPr>
      </p:cxnSp>
      <p:sp>
        <p:nvSpPr>
          <p:cNvPr id="26" name="TextBox 25">
            <a:extLst>
              <a:ext uri="{FF2B5EF4-FFF2-40B4-BE49-F238E27FC236}">
                <a16:creationId xmlns:a16="http://schemas.microsoft.com/office/drawing/2014/main" id="{3A417D95-A532-42B6-89DD-76D1A7369C0C}"/>
              </a:ext>
            </a:extLst>
          </p:cNvPr>
          <p:cNvSpPr txBox="1"/>
          <p:nvPr/>
        </p:nvSpPr>
        <p:spPr>
          <a:xfrm>
            <a:off x="194761" y="5827298"/>
            <a:ext cx="8036220" cy="307777"/>
          </a:xfrm>
          <a:prstGeom prst="rect">
            <a:avLst/>
          </a:prstGeom>
          <a:noFill/>
        </p:spPr>
        <p:txBody>
          <a:bodyPr wrap="square" rtlCol="0">
            <a:spAutoFit/>
          </a:bodyPr>
          <a:lstStyle/>
          <a:p>
            <a:r>
              <a:rPr lang="en-US" sz="1400" dirty="0">
                <a:solidFill>
                  <a:prstClr val="black"/>
                </a:solidFill>
                <a:latin typeface="Arial Narrow" panose="020B0606020202030204" pitchFamily="34" charset="0"/>
                <a:ea typeface="Lato" panose="020F0502020204030203" pitchFamily="34" charset="0"/>
                <a:cs typeface="Lato" panose="020F0502020204030203" pitchFamily="34" charset="0"/>
              </a:rPr>
              <a:t>* It is uncertain whether patients with only mild MS or post mitral commissurotomy should be regarded as “Valvular” AF. </a:t>
            </a:r>
          </a:p>
        </p:txBody>
      </p:sp>
      <p:pic>
        <p:nvPicPr>
          <p:cNvPr id="27" name="Picture 26" descr="A close up of a sign&#10;&#10;Description automatically generated">
            <a:extLst>
              <a:ext uri="{FF2B5EF4-FFF2-40B4-BE49-F238E27FC236}">
                <a16:creationId xmlns:a16="http://schemas.microsoft.com/office/drawing/2014/main" id="{37487BCE-C32D-4547-8C59-C9CBC00A9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41964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258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5" y="65610"/>
            <a:ext cx="5865836" cy="1077218"/>
          </a:xfrm>
          <a:prstGeom prst="rect">
            <a:avLst/>
          </a:prstGeom>
          <a:noFill/>
        </p:spPr>
        <p:txBody>
          <a:bodyPr wrap="square">
            <a:spAutoFit/>
          </a:bodyPr>
          <a:lstStyle/>
          <a:p>
            <a:pPr lvl="0">
              <a:defRPr/>
            </a:pPr>
            <a:r>
              <a:rPr lang="en-CA" sz="3600" b="1" dirty="0">
                <a:solidFill>
                  <a:schemeClr val="tx1">
                    <a:lumMod val="75000"/>
                    <a:lumOff val="25000"/>
                  </a:schemeClr>
                </a:solidFill>
                <a:latin typeface="Arial Narrow" panose="020B0606020202030204" pitchFamily="34" charset="0"/>
                <a:cs typeface="Aharoni" panose="02010803020104030203" pitchFamily="2" charset="-79"/>
              </a:rPr>
              <a:t>DOACs vs Warfarin RCTs</a:t>
            </a:r>
            <a:br>
              <a:rPr lang="en-CA" sz="3200" b="1" dirty="0">
                <a:solidFill>
                  <a:srgbClr val="1B1A5A"/>
                </a:solidFill>
                <a:latin typeface="Arial Narrow" panose="020B0606020202030204" pitchFamily="34" charset="0"/>
                <a:cs typeface="Aharoni" panose="02010803020104030203" pitchFamily="2" charset="-79"/>
              </a:rPr>
            </a:br>
            <a:r>
              <a:rPr lang="en-CA" sz="2800" b="1" dirty="0">
                <a:solidFill>
                  <a:srgbClr val="13A985"/>
                </a:solidFill>
                <a:latin typeface="Arial Narrow" panose="020B0606020202030204" pitchFamily="34" charset="0"/>
                <a:cs typeface="Aharoni" panose="02010803020104030203" pitchFamily="2" charset="-79"/>
              </a:rPr>
              <a:t>Baseline Characteristics</a:t>
            </a:r>
          </a:p>
        </p:txBody>
      </p:sp>
      <p:graphicFrame>
        <p:nvGraphicFramePr>
          <p:cNvPr id="27" name="Table 26">
            <a:extLst>
              <a:ext uri="{FF2B5EF4-FFF2-40B4-BE49-F238E27FC236}">
                <a16:creationId xmlns:a16="http://schemas.microsoft.com/office/drawing/2014/main" id="{4269C25E-39B5-4780-8E2E-E2795722CD28}"/>
              </a:ext>
            </a:extLst>
          </p:cNvPr>
          <p:cNvGraphicFramePr>
            <a:graphicFrameLocks noGrp="1"/>
          </p:cNvGraphicFramePr>
          <p:nvPr>
            <p:extLst>
              <p:ext uri="{D42A27DB-BD31-4B8C-83A1-F6EECF244321}">
                <p14:modId xmlns:p14="http://schemas.microsoft.com/office/powerpoint/2010/main" val="4265797702"/>
              </p:ext>
            </p:extLst>
          </p:nvPr>
        </p:nvGraphicFramePr>
        <p:xfrm>
          <a:off x="291239" y="1485062"/>
          <a:ext cx="8561521" cy="3070352"/>
        </p:xfrm>
        <a:graphic>
          <a:graphicData uri="http://schemas.openxmlformats.org/drawingml/2006/table">
            <a:tbl>
              <a:tblPr firstRow="1" bandRow="1">
                <a:effectLst>
                  <a:outerShdw blurRad="50800" dist="38100" dir="2700000" algn="tl" rotWithShape="0">
                    <a:prstClr val="black">
                      <a:alpha val="40000"/>
                    </a:prstClr>
                  </a:outerShdw>
                </a:effectLst>
              </a:tblPr>
              <a:tblGrid>
                <a:gridCol w="1906865">
                  <a:extLst>
                    <a:ext uri="{9D8B030D-6E8A-4147-A177-3AD203B41FA5}">
                      <a16:colId xmlns:a16="http://schemas.microsoft.com/office/drawing/2014/main" val="20000"/>
                    </a:ext>
                  </a:extLst>
                </a:gridCol>
                <a:gridCol w="1663664">
                  <a:extLst>
                    <a:ext uri="{9D8B030D-6E8A-4147-A177-3AD203B41FA5}">
                      <a16:colId xmlns:a16="http://schemas.microsoft.com/office/drawing/2014/main" val="20001"/>
                    </a:ext>
                  </a:extLst>
                </a:gridCol>
                <a:gridCol w="1663664">
                  <a:extLst>
                    <a:ext uri="{9D8B030D-6E8A-4147-A177-3AD203B41FA5}">
                      <a16:colId xmlns:a16="http://schemas.microsoft.com/office/drawing/2014/main" val="20002"/>
                    </a:ext>
                  </a:extLst>
                </a:gridCol>
                <a:gridCol w="1663664">
                  <a:extLst>
                    <a:ext uri="{9D8B030D-6E8A-4147-A177-3AD203B41FA5}">
                      <a16:colId xmlns:a16="http://schemas.microsoft.com/office/drawing/2014/main" val="20003"/>
                    </a:ext>
                  </a:extLst>
                </a:gridCol>
                <a:gridCol w="1663664">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RE-</a:t>
                      </a:r>
                      <a:r>
                        <a:rPr lang="en-US" sz="2000" dirty="0" err="1">
                          <a:solidFill>
                            <a:schemeClr val="bg1"/>
                          </a:solidFill>
                          <a:latin typeface="Arial Narrow" panose="020B0606020202030204" pitchFamily="34" charset="0"/>
                        </a:rPr>
                        <a:t>LY</a:t>
                      </a:r>
                      <a:r>
                        <a:rPr lang="en-US" sz="2000" baseline="30000" dirty="0" err="1">
                          <a:solidFill>
                            <a:schemeClr val="bg1"/>
                          </a:solidFill>
                          <a:latin typeface="Arial Narrow" panose="020B0606020202030204" pitchFamily="34" charset="0"/>
                        </a:rPr>
                        <a:t>a</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Dabigatran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ROCKET-</a:t>
                      </a:r>
                      <a:r>
                        <a:rPr lang="en-US" sz="200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b</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(Rivaroxaban)</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err="1">
                          <a:solidFill>
                            <a:schemeClr val="bg1"/>
                          </a:solidFill>
                          <a:latin typeface="Arial Narrow" panose="020B0606020202030204" pitchFamily="34" charset="0"/>
                        </a:rPr>
                        <a:t>ARISTOTLE</a:t>
                      </a:r>
                      <a:r>
                        <a:rPr lang="en-US" sz="2000" baseline="30000" dirty="0" err="1">
                          <a:solidFill>
                            <a:schemeClr val="bg1"/>
                          </a:solidFill>
                          <a:latin typeface="Arial Narrow" panose="020B0606020202030204" pitchFamily="34" charset="0"/>
                        </a:rPr>
                        <a:t>c</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Apixaban</a:t>
                      </a:r>
                      <a:r>
                        <a:rPr lang="en-US" sz="2400" baseline="30000" dirty="0">
                          <a:solidFill>
                            <a:schemeClr val="bg1"/>
                          </a:solidFill>
                          <a:latin typeface="Arial Narrow" panose="020B0606020202030204" pitchFamily="34" charset="0"/>
                        </a:rPr>
                        <a:t>)</a:t>
                      </a:r>
                    </a:p>
                  </a:txBody>
                  <a:tcP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80000"/>
                        </a:lnSpc>
                      </a:pPr>
                      <a:r>
                        <a:rPr lang="en-US" sz="2000" dirty="0">
                          <a:solidFill>
                            <a:schemeClr val="bg1"/>
                          </a:solidFill>
                          <a:latin typeface="Arial Narrow" panose="020B0606020202030204" pitchFamily="34" charset="0"/>
                        </a:rPr>
                        <a:t>ENGAGE</a:t>
                      </a:r>
                      <a:r>
                        <a:rPr lang="en-US" sz="2000" baseline="0" dirty="0">
                          <a:solidFill>
                            <a:schemeClr val="bg1"/>
                          </a:solidFill>
                          <a:latin typeface="Arial Narrow" panose="020B0606020202030204" pitchFamily="34" charset="0"/>
                        </a:rPr>
                        <a:t> </a:t>
                      </a:r>
                      <a:r>
                        <a:rPr lang="en-US" sz="2000" baseline="0" dirty="0" err="1">
                          <a:solidFill>
                            <a:schemeClr val="bg1"/>
                          </a:solidFill>
                          <a:latin typeface="Arial Narrow" panose="020B0606020202030204" pitchFamily="34" charset="0"/>
                        </a:rPr>
                        <a:t>AF</a:t>
                      </a:r>
                      <a:r>
                        <a:rPr lang="en-US" sz="2000" baseline="30000" dirty="0" err="1">
                          <a:solidFill>
                            <a:schemeClr val="bg1"/>
                          </a:solidFill>
                          <a:latin typeface="Arial Narrow" panose="020B0606020202030204" pitchFamily="34" charset="0"/>
                        </a:rPr>
                        <a:t>d</a:t>
                      </a:r>
                      <a:endParaRPr lang="en-US" sz="2000" baseline="30000" dirty="0">
                        <a:solidFill>
                          <a:schemeClr val="bg1"/>
                        </a:solidFill>
                        <a:latin typeface="Arial Narrow" panose="020B0606020202030204" pitchFamily="34" charset="0"/>
                      </a:endParaRPr>
                    </a:p>
                    <a:p>
                      <a:pPr algn="ctr">
                        <a:lnSpc>
                          <a:spcPct val="80000"/>
                        </a:lnSpc>
                      </a:pPr>
                      <a:endParaRPr lang="en-US" sz="2000" baseline="30000" dirty="0">
                        <a:solidFill>
                          <a:schemeClr val="bg1"/>
                        </a:solidFill>
                        <a:latin typeface="Arial Narrow" panose="020B0606020202030204" pitchFamily="34" charset="0"/>
                      </a:endParaRPr>
                    </a:p>
                    <a:p>
                      <a:pPr algn="ctr">
                        <a:lnSpc>
                          <a:spcPct val="80000"/>
                        </a:lnSpc>
                      </a:pPr>
                      <a:r>
                        <a:rPr lang="en-US" sz="2400" baseline="30000" dirty="0">
                          <a:solidFill>
                            <a:schemeClr val="bg1"/>
                          </a:solidFill>
                          <a:latin typeface="Arial Narrow" panose="020B0606020202030204" pitchFamily="34" charset="0"/>
                        </a:rPr>
                        <a:t>(</a:t>
                      </a:r>
                      <a:r>
                        <a:rPr lang="en-US" sz="2400" baseline="30000" dirty="0" err="1">
                          <a:solidFill>
                            <a:schemeClr val="bg1"/>
                          </a:solidFill>
                          <a:latin typeface="Arial Narrow" panose="020B0606020202030204" pitchFamily="34" charset="0"/>
                        </a:rPr>
                        <a:t>Edoxaban</a:t>
                      </a:r>
                      <a:r>
                        <a:rPr lang="en-US" sz="2400" baseline="30000" dirty="0">
                          <a:solidFill>
                            <a:schemeClr val="bg1"/>
                          </a:solidFill>
                          <a:latin typeface="Arial Narrow" panose="020B0606020202030204" pitchFamily="34" charset="0"/>
                        </a:rPr>
                        <a:t>)</a:t>
                      </a:r>
                    </a:p>
                  </a:txBody>
                  <a:tcP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Randomized, N</a:t>
                      </a:r>
                    </a:p>
                  </a:txBody>
                  <a:tcP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18,113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14,264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18,201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21,105</a:t>
                      </a:r>
                    </a:p>
                  </a:txBody>
                  <a:tcP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Age, y</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73 [65-78]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70 [63-76]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72 [64-78]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2"/>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Female,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Paroxysmal AF,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25</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4"/>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VKA naive,</a:t>
                      </a:r>
                      <a:r>
                        <a:rPr lang="en-US" sz="2000" baseline="0" dirty="0">
                          <a:latin typeface="Arial Narrow" panose="020B0606020202030204" pitchFamily="34" charset="0"/>
                        </a:rPr>
                        <a:t> %</a:t>
                      </a:r>
                      <a:endParaRPr lang="en-US" sz="2000" dirty="0">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41</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3708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US" sz="2000" dirty="0">
                          <a:latin typeface="Arial Narrow" panose="020B0606020202030204" pitchFamily="34" charset="0"/>
                        </a:rPr>
                        <a:t>Aspirin use, %</a:t>
                      </a:r>
                    </a:p>
                  </a:txBody>
                  <a:tcP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40</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36</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31</a:t>
                      </a:r>
                    </a:p>
                  </a:txBody>
                  <a:tcP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2000" dirty="0">
                          <a:latin typeface="Arial Narrow" panose="020B0606020202030204" pitchFamily="34" charset="0"/>
                        </a:rPr>
                        <a:t>29</a:t>
                      </a:r>
                    </a:p>
                  </a:txBody>
                  <a:tcP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6"/>
                  </a:ext>
                </a:extLst>
              </a:tr>
            </a:tbl>
          </a:graphicData>
        </a:graphic>
      </p:graphicFrame>
      <p:graphicFrame>
        <p:nvGraphicFramePr>
          <p:cNvPr id="28" name="Chart 27">
            <a:extLst>
              <a:ext uri="{FF2B5EF4-FFF2-40B4-BE49-F238E27FC236}">
                <a16:creationId xmlns:a16="http://schemas.microsoft.com/office/drawing/2014/main" id="{E55E0420-7DE9-47F3-8BD2-466C444F97A3}"/>
              </a:ext>
            </a:extLst>
          </p:cNvPr>
          <p:cNvGraphicFramePr/>
          <p:nvPr>
            <p:extLst>
              <p:ext uri="{D42A27DB-BD31-4B8C-83A1-F6EECF244321}">
                <p14:modId xmlns:p14="http://schemas.microsoft.com/office/powerpoint/2010/main" val="857651678"/>
              </p:ext>
            </p:extLst>
          </p:nvPr>
        </p:nvGraphicFramePr>
        <p:xfrm>
          <a:off x="2171052" y="4695871"/>
          <a:ext cx="1679757" cy="15670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28">
            <a:extLst>
              <a:ext uri="{FF2B5EF4-FFF2-40B4-BE49-F238E27FC236}">
                <a16:creationId xmlns:a16="http://schemas.microsoft.com/office/drawing/2014/main" id="{5E268912-8467-4666-BDD1-A40A241F39F4}"/>
              </a:ext>
            </a:extLst>
          </p:cNvPr>
          <p:cNvGraphicFramePr/>
          <p:nvPr>
            <p:extLst>
              <p:ext uri="{D42A27DB-BD31-4B8C-83A1-F6EECF244321}">
                <p14:modId xmlns:p14="http://schemas.microsoft.com/office/powerpoint/2010/main" val="1892159313"/>
              </p:ext>
            </p:extLst>
          </p:nvPr>
        </p:nvGraphicFramePr>
        <p:xfrm>
          <a:off x="3875795" y="4699409"/>
          <a:ext cx="1679757" cy="156707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 29">
            <a:extLst>
              <a:ext uri="{FF2B5EF4-FFF2-40B4-BE49-F238E27FC236}">
                <a16:creationId xmlns:a16="http://schemas.microsoft.com/office/drawing/2014/main" id="{4204E504-1B88-4D93-AD7B-975CE673F724}"/>
              </a:ext>
            </a:extLst>
          </p:cNvPr>
          <p:cNvGraphicFramePr/>
          <p:nvPr>
            <p:extLst>
              <p:ext uri="{D42A27DB-BD31-4B8C-83A1-F6EECF244321}">
                <p14:modId xmlns:p14="http://schemas.microsoft.com/office/powerpoint/2010/main" val="2352911849"/>
              </p:ext>
            </p:extLst>
          </p:nvPr>
        </p:nvGraphicFramePr>
        <p:xfrm>
          <a:off x="5506119" y="4702947"/>
          <a:ext cx="1679757" cy="156707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1" name="Chart 30">
            <a:extLst>
              <a:ext uri="{FF2B5EF4-FFF2-40B4-BE49-F238E27FC236}">
                <a16:creationId xmlns:a16="http://schemas.microsoft.com/office/drawing/2014/main" id="{11DF1D45-DE1F-4494-96F6-6BC16E7C353B}"/>
              </a:ext>
            </a:extLst>
          </p:cNvPr>
          <p:cNvGraphicFramePr/>
          <p:nvPr>
            <p:extLst>
              <p:ext uri="{D42A27DB-BD31-4B8C-83A1-F6EECF244321}">
                <p14:modId xmlns:p14="http://schemas.microsoft.com/office/powerpoint/2010/main" val="2616802150"/>
              </p:ext>
            </p:extLst>
          </p:nvPr>
        </p:nvGraphicFramePr>
        <p:xfrm>
          <a:off x="7168342" y="4706485"/>
          <a:ext cx="1679757" cy="1567073"/>
        </p:xfrm>
        <a:graphic>
          <a:graphicData uri="http://schemas.openxmlformats.org/drawingml/2006/chart">
            <c:chart xmlns:c="http://schemas.openxmlformats.org/drawingml/2006/chart" xmlns:r="http://schemas.openxmlformats.org/officeDocument/2006/relationships" r:id="rId7"/>
          </a:graphicData>
        </a:graphic>
      </p:graphicFrame>
      <p:sp>
        <p:nvSpPr>
          <p:cNvPr id="32" name="TextBox 31">
            <a:extLst>
              <a:ext uri="{FF2B5EF4-FFF2-40B4-BE49-F238E27FC236}">
                <a16:creationId xmlns:a16="http://schemas.microsoft.com/office/drawing/2014/main" id="{60A2DEC8-5DAF-47D4-9874-57C15DC0276E}"/>
              </a:ext>
            </a:extLst>
          </p:cNvPr>
          <p:cNvSpPr txBox="1"/>
          <p:nvPr/>
        </p:nvSpPr>
        <p:spPr>
          <a:xfrm>
            <a:off x="291239" y="4710741"/>
            <a:ext cx="1365663" cy="461665"/>
          </a:xfrm>
          <a:prstGeom prst="rect">
            <a:avLst/>
          </a:prstGeom>
          <a:noFill/>
        </p:spPr>
        <p:txBody>
          <a:bodyPr wrap="square" rtlCol="0">
            <a:spAutoFit/>
          </a:bodyPr>
          <a:lstStyle/>
          <a:p>
            <a:r>
              <a:rPr lang="en-CA" sz="2400" b="1" dirty="0">
                <a:solidFill>
                  <a:prstClr val="black"/>
                </a:solidFill>
                <a:latin typeface="Arial Narrow" panose="020B0606020202030204" pitchFamily="34" charset="0"/>
              </a:rPr>
              <a:t>CHADS </a:t>
            </a:r>
            <a:r>
              <a:rPr lang="en-CA" sz="1600" b="1" dirty="0">
                <a:solidFill>
                  <a:prstClr val="black"/>
                </a:solidFill>
                <a:latin typeface="Arial Narrow" panose="020B0606020202030204" pitchFamily="34" charset="0"/>
              </a:rPr>
              <a:t>2</a:t>
            </a:r>
          </a:p>
        </p:txBody>
      </p:sp>
      <p:sp>
        <p:nvSpPr>
          <p:cNvPr id="33" name="Rectangle 32">
            <a:extLst>
              <a:ext uri="{FF2B5EF4-FFF2-40B4-BE49-F238E27FC236}">
                <a16:creationId xmlns:a16="http://schemas.microsoft.com/office/drawing/2014/main" id="{2F38F98E-4A65-45BF-9A2E-89CC6301B693}"/>
              </a:ext>
            </a:extLst>
          </p:cNvPr>
          <p:cNvSpPr/>
          <p:nvPr/>
        </p:nvSpPr>
        <p:spPr>
          <a:xfrm>
            <a:off x="439204" y="5172406"/>
            <a:ext cx="182880" cy="182880"/>
          </a:xfrm>
          <a:prstGeom prst="rect">
            <a:avLst/>
          </a:prstGeom>
          <a:solidFill>
            <a:srgbClr val="A2F10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4" name="Rectangle 33">
            <a:extLst>
              <a:ext uri="{FF2B5EF4-FFF2-40B4-BE49-F238E27FC236}">
                <a16:creationId xmlns:a16="http://schemas.microsoft.com/office/drawing/2014/main" id="{472E4EE2-EECA-4C41-B35A-BB4F9D65E468}"/>
              </a:ext>
            </a:extLst>
          </p:cNvPr>
          <p:cNvSpPr/>
          <p:nvPr/>
        </p:nvSpPr>
        <p:spPr>
          <a:xfrm>
            <a:off x="439204" y="5494934"/>
            <a:ext cx="182880" cy="182880"/>
          </a:xfrm>
          <a:prstGeom prst="rect">
            <a:avLst/>
          </a:prstGeom>
          <a:solidFill>
            <a:srgbClr val="FE8F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5" name="Rectangle 34">
            <a:extLst>
              <a:ext uri="{FF2B5EF4-FFF2-40B4-BE49-F238E27FC236}">
                <a16:creationId xmlns:a16="http://schemas.microsoft.com/office/drawing/2014/main" id="{8452BD18-7B68-417C-BF51-DA11EF3B63E2}"/>
              </a:ext>
            </a:extLst>
          </p:cNvPr>
          <p:cNvSpPr/>
          <p:nvPr/>
        </p:nvSpPr>
        <p:spPr>
          <a:xfrm>
            <a:off x="439204" y="5838725"/>
            <a:ext cx="182880" cy="182880"/>
          </a:xfrm>
          <a:prstGeom prst="rect">
            <a:avLst/>
          </a:prstGeom>
          <a:solidFill>
            <a:srgbClr val="FF71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36" name="TextBox 35">
            <a:extLst>
              <a:ext uri="{FF2B5EF4-FFF2-40B4-BE49-F238E27FC236}">
                <a16:creationId xmlns:a16="http://schemas.microsoft.com/office/drawing/2014/main" id="{4B94D6DF-A201-45C4-BA28-FFB3AE8B8CCB}"/>
              </a:ext>
            </a:extLst>
          </p:cNvPr>
          <p:cNvSpPr txBox="1"/>
          <p:nvPr/>
        </p:nvSpPr>
        <p:spPr>
          <a:xfrm>
            <a:off x="716530" y="5108608"/>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0-1</a:t>
            </a:r>
            <a:endParaRPr lang="en-US" sz="1600" b="1" dirty="0">
              <a:solidFill>
                <a:prstClr val="black">
                  <a:lumMod val="85000"/>
                  <a:lumOff val="15000"/>
                </a:prstClr>
              </a:solidFill>
              <a:latin typeface="Arial Narrow" panose="020B0606020202030204" pitchFamily="34" charset="0"/>
            </a:endParaRPr>
          </a:p>
        </p:txBody>
      </p:sp>
      <p:sp>
        <p:nvSpPr>
          <p:cNvPr id="37" name="TextBox 36">
            <a:extLst>
              <a:ext uri="{FF2B5EF4-FFF2-40B4-BE49-F238E27FC236}">
                <a16:creationId xmlns:a16="http://schemas.microsoft.com/office/drawing/2014/main" id="{CCAACBD5-6EFA-459E-993A-74ED77AF95A8}"/>
              </a:ext>
            </a:extLst>
          </p:cNvPr>
          <p:cNvSpPr txBox="1"/>
          <p:nvPr/>
        </p:nvSpPr>
        <p:spPr>
          <a:xfrm>
            <a:off x="716530" y="5431495"/>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2</a:t>
            </a:r>
            <a:endParaRPr lang="en-US" sz="1600" b="1" dirty="0">
              <a:solidFill>
                <a:prstClr val="black">
                  <a:lumMod val="85000"/>
                  <a:lumOff val="15000"/>
                </a:prstClr>
              </a:solidFill>
              <a:latin typeface="Arial Narrow" panose="020B0606020202030204" pitchFamily="34" charset="0"/>
            </a:endParaRPr>
          </a:p>
        </p:txBody>
      </p:sp>
      <p:sp>
        <p:nvSpPr>
          <p:cNvPr id="38" name="TextBox 37">
            <a:extLst>
              <a:ext uri="{FF2B5EF4-FFF2-40B4-BE49-F238E27FC236}">
                <a16:creationId xmlns:a16="http://schemas.microsoft.com/office/drawing/2014/main" id="{A3440759-B4D9-43BA-8BC7-1BD159B1FF0E}"/>
              </a:ext>
            </a:extLst>
          </p:cNvPr>
          <p:cNvSpPr txBox="1"/>
          <p:nvPr/>
        </p:nvSpPr>
        <p:spPr>
          <a:xfrm>
            <a:off x="716530" y="5754382"/>
            <a:ext cx="930619" cy="338554"/>
          </a:xfrm>
          <a:prstGeom prst="rect">
            <a:avLst/>
          </a:prstGeom>
          <a:noFill/>
        </p:spPr>
        <p:txBody>
          <a:bodyPr wrap="square" rtlCol="0">
            <a:spAutoFit/>
          </a:bodyPr>
          <a:lstStyle/>
          <a:p>
            <a:r>
              <a:rPr lang="en-CA" sz="1600" b="1" dirty="0">
                <a:solidFill>
                  <a:prstClr val="black">
                    <a:lumMod val="85000"/>
                    <a:lumOff val="15000"/>
                  </a:prstClr>
                </a:solidFill>
                <a:latin typeface="Arial Narrow" panose="020B0606020202030204" pitchFamily="34" charset="0"/>
              </a:rPr>
              <a:t>3-6</a:t>
            </a:r>
            <a:endParaRPr lang="en-US" sz="1600" b="1" dirty="0">
              <a:solidFill>
                <a:prstClr val="black">
                  <a:lumMod val="85000"/>
                  <a:lumOff val="15000"/>
                </a:prstClr>
              </a:solidFill>
              <a:latin typeface="Arial Narrow" panose="020B0606020202030204" pitchFamily="34" charset="0"/>
            </a:endParaRPr>
          </a:p>
        </p:txBody>
      </p:sp>
      <p:sp>
        <p:nvSpPr>
          <p:cNvPr id="39" name="Rectangle 38">
            <a:extLst>
              <a:ext uri="{FF2B5EF4-FFF2-40B4-BE49-F238E27FC236}">
                <a16:creationId xmlns:a16="http://schemas.microsoft.com/office/drawing/2014/main" id="{F03D5467-7E31-4A8C-A593-B052125E521C}"/>
              </a:ext>
            </a:extLst>
          </p:cNvPr>
          <p:cNvSpPr/>
          <p:nvPr/>
        </p:nvSpPr>
        <p:spPr>
          <a:xfrm>
            <a:off x="405604" y="6461275"/>
            <a:ext cx="4572000" cy="507831"/>
          </a:xfrm>
          <a:prstGeom prst="rect">
            <a:avLst/>
          </a:prstGeom>
        </p:spPr>
        <p:txBody>
          <a:bodyPr>
            <a:spAutoFit/>
          </a:bodyPr>
          <a:lstStyle/>
          <a:p>
            <a:pPr marL="228600" indent="-228600">
              <a:buAutoNum type="alphaLcPeriod"/>
            </a:pPr>
            <a:r>
              <a:rPr lang="en-US" sz="900" dirty="0">
                <a:solidFill>
                  <a:schemeClr val="bg1"/>
                </a:solidFill>
                <a:latin typeface="Arial Narrow" panose="020B0606020202030204" pitchFamily="34" charset="0"/>
              </a:rPr>
              <a:t>Connolly SJ,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2009;361:1139-1151</a:t>
            </a:r>
            <a:r>
              <a:rPr lang="en-US" sz="900" baseline="30000" dirty="0">
                <a:solidFill>
                  <a:schemeClr val="bg1"/>
                </a:solidFill>
                <a:latin typeface="Arial Narrow" panose="020B0606020202030204" pitchFamily="34" charset="0"/>
              </a:rPr>
              <a:t>[3]; </a:t>
            </a:r>
          </a:p>
          <a:p>
            <a:pPr marL="228600" indent="-228600">
              <a:buAutoNum type="alphaLcPeriod"/>
            </a:pPr>
            <a:r>
              <a:rPr lang="en-US" sz="900" dirty="0">
                <a:solidFill>
                  <a:schemeClr val="bg1"/>
                </a:solidFill>
                <a:latin typeface="Arial Narrow" panose="020B0606020202030204" pitchFamily="34" charset="0"/>
              </a:rPr>
              <a:t>Patel MR,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 </a:t>
            </a:r>
            <a:r>
              <a:rPr lang="en-US" sz="900" dirty="0">
                <a:solidFill>
                  <a:schemeClr val="bg1"/>
                </a:solidFill>
                <a:latin typeface="Arial Narrow" panose="020B0606020202030204" pitchFamily="34" charset="0"/>
              </a:rPr>
              <a:t>2011;365:883-891</a:t>
            </a:r>
            <a:r>
              <a:rPr lang="en-US" sz="900" baseline="30000" dirty="0">
                <a:solidFill>
                  <a:schemeClr val="bg1"/>
                </a:solidFill>
                <a:latin typeface="Arial Narrow" panose="020B0606020202030204" pitchFamily="34" charset="0"/>
              </a:rPr>
              <a:t>[4]; </a:t>
            </a:r>
          </a:p>
          <a:p>
            <a:endParaRPr lang="fr-FR" altLang="en-US" sz="900" dirty="0">
              <a:solidFill>
                <a:schemeClr val="bg1"/>
              </a:solidFill>
              <a:latin typeface="Arial Narrow" panose="020B0606020202030204" pitchFamily="34" charset="0"/>
              <a:cs typeface="Lato"/>
            </a:endParaRPr>
          </a:p>
        </p:txBody>
      </p:sp>
      <p:sp>
        <p:nvSpPr>
          <p:cNvPr id="41" name="Rectangle 40">
            <a:extLst>
              <a:ext uri="{FF2B5EF4-FFF2-40B4-BE49-F238E27FC236}">
                <a16:creationId xmlns:a16="http://schemas.microsoft.com/office/drawing/2014/main" id="{A73F0635-B548-41F5-8B4B-05B70E7BC5E2}"/>
              </a:ext>
            </a:extLst>
          </p:cNvPr>
          <p:cNvSpPr/>
          <p:nvPr/>
        </p:nvSpPr>
        <p:spPr>
          <a:xfrm>
            <a:off x="3467969" y="6454896"/>
            <a:ext cx="4572000" cy="369332"/>
          </a:xfrm>
          <a:prstGeom prst="rect">
            <a:avLst/>
          </a:prstGeom>
        </p:spPr>
        <p:txBody>
          <a:bodyPr>
            <a:spAutoFit/>
          </a:bodyPr>
          <a:lstStyle/>
          <a:p>
            <a:pPr marL="228600" indent="-228600">
              <a:buFont typeface="+mj-lt"/>
              <a:buAutoNum type="alphaLcPeriod" startAt="3"/>
            </a:pPr>
            <a:r>
              <a:rPr lang="en-US" sz="900" dirty="0">
                <a:solidFill>
                  <a:schemeClr val="bg1"/>
                </a:solidFill>
                <a:latin typeface="Arial Narrow" panose="020B0606020202030204" pitchFamily="34" charset="0"/>
              </a:rPr>
              <a:t>Granger CB,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2011;365:981-992</a:t>
            </a:r>
            <a:r>
              <a:rPr lang="en-US" sz="900" baseline="30000" dirty="0">
                <a:solidFill>
                  <a:schemeClr val="bg1"/>
                </a:solidFill>
                <a:latin typeface="Arial Narrow" panose="020B0606020202030204" pitchFamily="34" charset="0"/>
              </a:rPr>
              <a:t>[5]; </a:t>
            </a:r>
          </a:p>
          <a:p>
            <a:pPr marL="228600" indent="-228600">
              <a:buFont typeface="+mj-lt"/>
              <a:buAutoNum type="alphaLcPeriod" startAt="3"/>
            </a:pPr>
            <a:r>
              <a:rPr lang="en-US" sz="900" dirty="0">
                <a:solidFill>
                  <a:schemeClr val="bg1"/>
                </a:solidFill>
                <a:latin typeface="Arial Narrow" panose="020B0606020202030204" pitchFamily="34" charset="0"/>
              </a:rPr>
              <a:t> Giuliano RP, et al. </a:t>
            </a:r>
            <a:r>
              <a:rPr lang="en-US" sz="900" i="1" dirty="0">
                <a:solidFill>
                  <a:schemeClr val="bg1"/>
                </a:solidFill>
                <a:latin typeface="Arial Narrow" panose="020B0606020202030204" pitchFamily="34" charset="0"/>
              </a:rPr>
              <a:t>N </a:t>
            </a:r>
            <a:r>
              <a:rPr lang="en-US" sz="900" i="1" dirty="0" err="1">
                <a:solidFill>
                  <a:schemeClr val="bg1"/>
                </a:solidFill>
                <a:latin typeface="Arial Narrow" panose="020B0606020202030204" pitchFamily="34" charset="0"/>
              </a:rPr>
              <a:t>Engl</a:t>
            </a:r>
            <a:r>
              <a:rPr lang="en-US" sz="900" i="1" dirty="0">
                <a:solidFill>
                  <a:schemeClr val="bg1"/>
                </a:solidFill>
                <a:latin typeface="Arial Narrow" panose="020B0606020202030204" pitchFamily="34" charset="0"/>
              </a:rPr>
              <a:t> J Med</a:t>
            </a:r>
            <a:r>
              <a:rPr lang="en-US" sz="900" dirty="0">
                <a:solidFill>
                  <a:schemeClr val="bg1"/>
                </a:solidFill>
                <a:latin typeface="Arial Narrow" panose="020B0606020202030204" pitchFamily="34" charset="0"/>
              </a:rPr>
              <a:t>. 2013;369:2093-2104.</a:t>
            </a:r>
            <a:r>
              <a:rPr lang="en-US" sz="900" baseline="30000" dirty="0">
                <a:solidFill>
                  <a:schemeClr val="bg1"/>
                </a:solidFill>
                <a:latin typeface="Arial Narrow" panose="020B0606020202030204" pitchFamily="34" charset="0"/>
              </a:rPr>
              <a:t>[6</a:t>
            </a:r>
            <a:endParaRPr lang="fr-FR" altLang="en-US" sz="900" dirty="0">
              <a:solidFill>
                <a:schemeClr val="bg1"/>
              </a:solidFill>
              <a:latin typeface="Arial Narrow" panose="020B0606020202030204" pitchFamily="34" charset="0"/>
              <a:cs typeface="Lato"/>
            </a:endParaRPr>
          </a:p>
        </p:txBody>
      </p:sp>
      <p:pic>
        <p:nvPicPr>
          <p:cNvPr id="42" name="Picture 41" descr="A close up of a sign&#10;&#10;Description automatically generated">
            <a:extLst>
              <a:ext uri="{FF2B5EF4-FFF2-40B4-BE49-F238E27FC236}">
                <a16:creationId xmlns:a16="http://schemas.microsoft.com/office/drawing/2014/main" id="{118F54CE-0395-4751-9644-159639FC49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2723" y="143272"/>
            <a:ext cx="2051727" cy="906777"/>
          </a:xfrm>
          <a:prstGeom prst="rect">
            <a:avLst/>
          </a:prstGeom>
        </p:spPr>
      </p:pic>
    </p:spTree>
    <p:extLst>
      <p:ext uri="{BB962C8B-B14F-4D97-AF65-F5344CB8AC3E}">
        <p14:creationId xmlns:p14="http://schemas.microsoft.com/office/powerpoint/2010/main" val="235649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DOACs as Compared to Warfarin</a:t>
            </a:r>
            <a:br>
              <a:rPr lang="en-CA" sz="3200" b="1" dirty="0">
                <a:solidFill>
                  <a:srgbClr val="1B1A5A"/>
                </a:solidFill>
                <a:latin typeface="Arial Narrow" panose="020B0606020202030204" pitchFamily="34" charset="0"/>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Indirect Comparisons from the Clinical Trials </a:t>
            </a:r>
            <a:endParaRPr lang="en-CA" sz="2800" b="1" dirty="0">
              <a:solidFill>
                <a:srgbClr val="13A985"/>
              </a:solidFill>
              <a:latin typeface="Arial Narrow" panose="020B0606020202030204" pitchFamily="34" charset="0"/>
              <a:cs typeface="Aharoni" panose="02010803020104030203" pitchFamily="2" charset="-79"/>
            </a:endParaRPr>
          </a:p>
        </p:txBody>
      </p:sp>
      <p:graphicFrame>
        <p:nvGraphicFramePr>
          <p:cNvPr id="20" name="Table 19">
            <a:extLst>
              <a:ext uri="{FF2B5EF4-FFF2-40B4-BE49-F238E27FC236}">
                <a16:creationId xmlns:a16="http://schemas.microsoft.com/office/drawing/2014/main" id="{CA3BA62D-5605-45BF-8311-0FEFEBA90E1F}"/>
              </a:ext>
            </a:extLst>
          </p:cNvPr>
          <p:cNvGraphicFramePr>
            <a:graphicFrameLocks noGrp="1"/>
          </p:cNvGraphicFramePr>
          <p:nvPr>
            <p:extLst>
              <p:ext uri="{D42A27DB-BD31-4B8C-83A1-F6EECF244321}">
                <p14:modId xmlns:p14="http://schemas.microsoft.com/office/powerpoint/2010/main" val="3911706329"/>
              </p:ext>
            </p:extLst>
          </p:nvPr>
        </p:nvGraphicFramePr>
        <p:xfrm>
          <a:off x="244130" y="1384827"/>
          <a:ext cx="8779999"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707444">
                  <a:extLst>
                    <a:ext uri="{9D8B030D-6E8A-4147-A177-3AD203B41FA5}">
                      <a16:colId xmlns:a16="http://schemas.microsoft.com/office/drawing/2014/main" val="20000"/>
                    </a:ext>
                  </a:extLst>
                </a:gridCol>
                <a:gridCol w="1414511">
                  <a:extLst>
                    <a:ext uri="{9D8B030D-6E8A-4147-A177-3AD203B41FA5}">
                      <a16:colId xmlns:a16="http://schemas.microsoft.com/office/drawing/2014/main" val="20001"/>
                    </a:ext>
                  </a:extLst>
                </a:gridCol>
                <a:gridCol w="1414511">
                  <a:extLst>
                    <a:ext uri="{9D8B030D-6E8A-4147-A177-3AD203B41FA5}">
                      <a16:colId xmlns:a16="http://schemas.microsoft.com/office/drawing/2014/main" val="20002"/>
                    </a:ext>
                  </a:extLst>
                </a:gridCol>
                <a:gridCol w="1414511">
                  <a:extLst>
                    <a:ext uri="{9D8B030D-6E8A-4147-A177-3AD203B41FA5}">
                      <a16:colId xmlns:a16="http://schemas.microsoft.com/office/drawing/2014/main" val="20003"/>
                    </a:ext>
                  </a:extLst>
                </a:gridCol>
                <a:gridCol w="1414511">
                  <a:extLst>
                    <a:ext uri="{9D8B030D-6E8A-4147-A177-3AD203B41FA5}">
                      <a16:colId xmlns:a16="http://schemas.microsoft.com/office/drawing/2014/main" val="20004"/>
                    </a:ext>
                  </a:extLst>
                </a:gridCol>
                <a:gridCol w="1414511">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800" dirty="0">
                        <a:latin typeface="Agency FB" panose="020B0503020202020204" pitchFamily="34" charset="0"/>
                        <a:cs typeface="Candara"/>
                      </a:endParaRPr>
                    </a:p>
                  </a:txBody>
                  <a:tcP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Dabigatran 110</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150</a:t>
                      </a:r>
                      <a:r>
                        <a:rPr lang="en-CA" sz="1200" b="1" cap="all" baseline="30000" noProof="0" dirty="0">
                          <a:solidFill>
                            <a:srgbClr val="FFFFFF"/>
                          </a:solidFill>
                          <a:latin typeface="Arial Narrow" panose="020B0606020202030204" pitchFamily="34" charset="0"/>
                          <a:cs typeface="Candara"/>
                        </a:rPr>
                        <a:t>2</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EDOXABAN</a:t>
                      </a:r>
                      <a:r>
                        <a:rPr lang="en-CA" sz="1200" b="1" cap="all" baseline="0" noProof="0" dirty="0">
                          <a:solidFill>
                            <a:srgbClr val="FFFFFF"/>
                          </a:solidFill>
                          <a:latin typeface="Arial Narrow" panose="020B0606020202030204" pitchFamily="34" charset="0"/>
                          <a:cs typeface="Candara"/>
                        </a:rPr>
                        <a:t> </a:t>
                      </a:r>
                      <a:r>
                        <a:rPr lang="en-CA" sz="1200" b="1" cap="all" noProof="0" dirty="0">
                          <a:solidFill>
                            <a:srgbClr val="FFFFFF"/>
                          </a:solidFill>
                          <a:latin typeface="Arial Narrow" panose="020B0606020202030204" pitchFamily="34" charset="0"/>
                          <a:cs typeface="Candara"/>
                        </a:rPr>
                        <a:t>60</a:t>
                      </a: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r>
                        <a:rPr kumimoji="0" lang="en-CA" sz="1200" b="1" i="0" u="none" strike="noStrike" cap="all" normalizeH="0" baseline="30000" noProof="0" dirty="0">
                          <a:ln>
                            <a:noFill/>
                          </a:ln>
                          <a:solidFill>
                            <a:srgbClr val="FFFFFF"/>
                          </a:solidFill>
                          <a:effectLst/>
                          <a:latin typeface="Arial Narrow" panose="020B0606020202030204" pitchFamily="34" charset="0"/>
                          <a:ea typeface="+mn-ea"/>
                          <a:cs typeface="Candara"/>
                        </a:rPr>
                        <a:t>3</a:t>
                      </a:r>
                    </a:p>
                  </a:txBody>
                  <a:tcPr anchor="ct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600" b="1" noProof="0" dirty="0">
                          <a:solidFill>
                            <a:schemeClr val="tx1"/>
                          </a:solidFill>
                          <a:latin typeface="Arial Narrow" panose="020B0606020202030204" pitchFamily="34" charset="0"/>
                          <a:cs typeface="Candara"/>
                        </a:rPr>
                        <a:t>Major Bleed</a:t>
                      </a:r>
                      <a:endParaRPr lang="en-CA" sz="1600" b="0" noProof="0" dirty="0">
                        <a:solidFill>
                          <a:schemeClr val="tx1"/>
                        </a:solidFill>
                        <a:latin typeface="Arial Narrow" panose="020B0606020202030204" pitchFamily="34" charset="0"/>
                        <a:cs typeface="Candara"/>
                      </a:endParaRP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19050"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800" dirty="0">
                        <a:latin typeface="Agency FB" panose="020B0503020202020204" pitchFamily="34" charset="0"/>
                        <a:cs typeface="Candara"/>
                      </a:endParaRPr>
                    </a:p>
                  </a:txBody>
                  <a:tcPr>
                    <a:lnL w="3175" cap="flat" cmpd="sng" algn="ctr">
                      <a:solidFill>
                        <a:sysClr val="windowText" lastClr="000000"/>
                      </a:solidFill>
                      <a:prstDash val="sysDot"/>
                      <a:round/>
                      <a:headEnd type="none" w="med" len="med"/>
                      <a:tailEnd type="none" w="med" len="med"/>
                    </a:lnL>
                    <a:lnR w="1905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bl>
          </a:graphicData>
        </a:graphic>
      </p:graphicFrame>
      <p:sp>
        <p:nvSpPr>
          <p:cNvPr id="21" name="Arrow: Striped Right 20">
            <a:extLst>
              <a:ext uri="{FF2B5EF4-FFF2-40B4-BE49-F238E27FC236}">
                <a16:creationId xmlns:a16="http://schemas.microsoft.com/office/drawing/2014/main" id="{B5032165-8BCB-49CE-9DBD-D5068F24E95A}"/>
              </a:ext>
            </a:extLst>
          </p:cNvPr>
          <p:cNvSpPr/>
          <p:nvPr/>
        </p:nvSpPr>
        <p:spPr>
          <a:xfrm rot="16200000">
            <a:off x="5268196"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Striped Right 21">
            <a:extLst>
              <a:ext uri="{FF2B5EF4-FFF2-40B4-BE49-F238E27FC236}">
                <a16:creationId xmlns:a16="http://schemas.microsoft.com/office/drawing/2014/main" id="{B46115DB-C90A-4379-8980-5C3C1CC9420F}"/>
              </a:ext>
            </a:extLst>
          </p:cNvPr>
          <p:cNvSpPr/>
          <p:nvPr/>
        </p:nvSpPr>
        <p:spPr>
          <a:xfrm rot="16200000">
            <a:off x="6687800"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Striped Right 22">
            <a:extLst>
              <a:ext uri="{FF2B5EF4-FFF2-40B4-BE49-F238E27FC236}">
                <a16:creationId xmlns:a16="http://schemas.microsoft.com/office/drawing/2014/main" id="{DBA1BEF9-E6A9-4521-A509-AFA757BBF555}"/>
              </a:ext>
            </a:extLst>
          </p:cNvPr>
          <p:cNvSpPr/>
          <p:nvPr/>
        </p:nvSpPr>
        <p:spPr>
          <a:xfrm rot="16200000">
            <a:off x="8107404" y="4085457"/>
            <a:ext cx="457200" cy="365760"/>
          </a:xfrm>
          <a:prstGeom prst="stripedRightArrow">
            <a:avLst/>
          </a:prstGeom>
          <a:solidFill>
            <a:srgbClr val="FF71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Striped Right 23">
            <a:extLst>
              <a:ext uri="{FF2B5EF4-FFF2-40B4-BE49-F238E27FC236}">
                <a16:creationId xmlns:a16="http://schemas.microsoft.com/office/drawing/2014/main" id="{7C0F56A2-C05B-42D7-ACB0-9E99DB8C96BC}"/>
              </a:ext>
            </a:extLst>
          </p:cNvPr>
          <p:cNvSpPr/>
          <p:nvPr/>
        </p:nvSpPr>
        <p:spPr>
          <a:xfrm rot="5400000" flipV="1">
            <a:off x="2443039" y="217680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Striped Right 24">
            <a:extLst>
              <a:ext uri="{FF2B5EF4-FFF2-40B4-BE49-F238E27FC236}">
                <a16:creationId xmlns:a16="http://schemas.microsoft.com/office/drawing/2014/main" id="{56A9F0E3-C213-4ED3-900F-773FA3D3A442}"/>
              </a:ext>
            </a:extLst>
          </p:cNvPr>
          <p:cNvSpPr/>
          <p:nvPr/>
        </p:nvSpPr>
        <p:spPr>
          <a:xfrm rot="5400000" flipV="1">
            <a:off x="2443039" y="2811964"/>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Striped Right 25">
            <a:extLst>
              <a:ext uri="{FF2B5EF4-FFF2-40B4-BE49-F238E27FC236}">
                <a16:creationId xmlns:a16="http://schemas.microsoft.com/office/drawing/2014/main" id="{6D87C15A-7F57-466D-9D95-0EA2D3FA66C5}"/>
              </a:ext>
            </a:extLst>
          </p:cNvPr>
          <p:cNvSpPr/>
          <p:nvPr/>
        </p:nvSpPr>
        <p:spPr>
          <a:xfrm rot="5400000" flipV="1">
            <a:off x="2443039" y="3457753"/>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Right Arrow 28">
            <a:extLst>
              <a:ext uri="{FF2B5EF4-FFF2-40B4-BE49-F238E27FC236}">
                <a16:creationId xmlns:a16="http://schemas.microsoft.com/office/drawing/2014/main" id="{8760FB4A-9549-4A1A-8171-07DCD9E31BF0}"/>
              </a:ext>
            </a:extLst>
          </p:cNvPr>
          <p:cNvSpPr/>
          <p:nvPr/>
        </p:nvSpPr>
        <p:spPr>
          <a:xfrm>
            <a:off x="2362672"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2" name="Arrow: Striped Right 41">
            <a:extLst>
              <a:ext uri="{FF2B5EF4-FFF2-40B4-BE49-F238E27FC236}">
                <a16:creationId xmlns:a16="http://schemas.microsoft.com/office/drawing/2014/main" id="{4D817C70-6760-4DB5-8E4D-11C599D2E4D9}"/>
              </a:ext>
            </a:extLst>
          </p:cNvPr>
          <p:cNvSpPr/>
          <p:nvPr/>
        </p:nvSpPr>
        <p:spPr>
          <a:xfrm rot="5400000" flipV="1">
            <a:off x="2443039" y="4735151"/>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Right Arrow 28">
            <a:extLst>
              <a:ext uri="{FF2B5EF4-FFF2-40B4-BE49-F238E27FC236}">
                <a16:creationId xmlns:a16="http://schemas.microsoft.com/office/drawing/2014/main" id="{73BA7A33-E282-4E3A-BAEF-BCE5F74602BD}"/>
              </a:ext>
            </a:extLst>
          </p:cNvPr>
          <p:cNvSpPr/>
          <p:nvPr/>
        </p:nvSpPr>
        <p:spPr>
          <a:xfrm>
            <a:off x="3783964" y="410115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4" name="Left-Right Arrow 28">
            <a:extLst>
              <a:ext uri="{FF2B5EF4-FFF2-40B4-BE49-F238E27FC236}">
                <a16:creationId xmlns:a16="http://schemas.microsoft.com/office/drawing/2014/main" id="{B78647A8-186C-403F-8A7E-4B3CF04A0A15}"/>
              </a:ext>
            </a:extLst>
          </p:cNvPr>
          <p:cNvSpPr/>
          <p:nvPr/>
        </p:nvSpPr>
        <p:spPr>
          <a:xfrm>
            <a:off x="3783964"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5" name="Left-Right Arrow 28">
            <a:extLst>
              <a:ext uri="{FF2B5EF4-FFF2-40B4-BE49-F238E27FC236}">
                <a16:creationId xmlns:a16="http://schemas.microsoft.com/office/drawing/2014/main" id="{AEE8800A-5165-41D3-9F6B-1F9264A24298}"/>
              </a:ext>
            </a:extLst>
          </p:cNvPr>
          <p:cNvSpPr/>
          <p:nvPr/>
        </p:nvSpPr>
        <p:spPr>
          <a:xfrm>
            <a:off x="5161946"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6" name="Left-Right Arrow 28">
            <a:extLst>
              <a:ext uri="{FF2B5EF4-FFF2-40B4-BE49-F238E27FC236}">
                <a16:creationId xmlns:a16="http://schemas.microsoft.com/office/drawing/2014/main" id="{B18B429F-D29E-4F44-AAB5-1270C7C863DC}"/>
              </a:ext>
            </a:extLst>
          </p:cNvPr>
          <p:cNvSpPr/>
          <p:nvPr/>
        </p:nvSpPr>
        <p:spPr>
          <a:xfrm>
            <a:off x="6576702" y="4791807"/>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7" name="Left-Right Arrow 28">
            <a:extLst>
              <a:ext uri="{FF2B5EF4-FFF2-40B4-BE49-F238E27FC236}">
                <a16:creationId xmlns:a16="http://schemas.microsoft.com/office/drawing/2014/main" id="{52856699-2AD6-4A7F-A476-411E63AFB71C}"/>
              </a:ext>
            </a:extLst>
          </p:cNvPr>
          <p:cNvSpPr/>
          <p:nvPr/>
        </p:nvSpPr>
        <p:spPr>
          <a:xfrm>
            <a:off x="8023359" y="4772415"/>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48" name="Arrow: Striped Right 47">
            <a:extLst>
              <a:ext uri="{FF2B5EF4-FFF2-40B4-BE49-F238E27FC236}">
                <a16:creationId xmlns:a16="http://schemas.microsoft.com/office/drawing/2014/main" id="{A6E5EEDD-6429-4945-8A3C-71BA01823B3F}"/>
              </a:ext>
            </a:extLst>
          </p:cNvPr>
          <p:cNvSpPr/>
          <p:nvPr/>
        </p:nvSpPr>
        <p:spPr>
          <a:xfrm rot="5400000" flipV="1">
            <a:off x="3867540" y="346011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Striped Right 48">
            <a:extLst>
              <a:ext uri="{FF2B5EF4-FFF2-40B4-BE49-F238E27FC236}">
                <a16:creationId xmlns:a16="http://schemas.microsoft.com/office/drawing/2014/main" id="{69762518-3023-4D4E-9246-612BF0BC4E47}"/>
              </a:ext>
            </a:extLst>
          </p:cNvPr>
          <p:cNvSpPr/>
          <p:nvPr/>
        </p:nvSpPr>
        <p:spPr>
          <a:xfrm rot="5400000" flipV="1">
            <a:off x="5260142" y="3462619"/>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Striped Right 49">
            <a:extLst>
              <a:ext uri="{FF2B5EF4-FFF2-40B4-BE49-F238E27FC236}">
                <a16:creationId xmlns:a16="http://schemas.microsoft.com/office/drawing/2014/main" id="{1BB2B4A3-5323-4B16-9F68-398A48FDD470}"/>
              </a:ext>
            </a:extLst>
          </p:cNvPr>
          <p:cNvSpPr/>
          <p:nvPr/>
        </p:nvSpPr>
        <p:spPr>
          <a:xfrm rot="5400000" flipV="1">
            <a:off x="6684643" y="346505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Striped Right 50">
            <a:extLst>
              <a:ext uri="{FF2B5EF4-FFF2-40B4-BE49-F238E27FC236}">
                <a16:creationId xmlns:a16="http://schemas.microsoft.com/office/drawing/2014/main" id="{1AFC51D6-5001-4884-8BDB-90FF2D7F0590}"/>
              </a:ext>
            </a:extLst>
          </p:cNvPr>
          <p:cNvSpPr/>
          <p:nvPr/>
        </p:nvSpPr>
        <p:spPr>
          <a:xfrm rot="5400000" flipV="1">
            <a:off x="8109143" y="346748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Striped Right 51">
            <a:extLst>
              <a:ext uri="{FF2B5EF4-FFF2-40B4-BE49-F238E27FC236}">
                <a16:creationId xmlns:a16="http://schemas.microsoft.com/office/drawing/2014/main" id="{163902B9-6326-44AE-9C55-F29F65E2A558}"/>
              </a:ext>
            </a:extLst>
          </p:cNvPr>
          <p:cNvSpPr/>
          <p:nvPr/>
        </p:nvSpPr>
        <p:spPr>
          <a:xfrm rot="5400000" flipV="1">
            <a:off x="3886954" y="2801688"/>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Right Arrow 28">
            <a:extLst>
              <a:ext uri="{FF2B5EF4-FFF2-40B4-BE49-F238E27FC236}">
                <a16:creationId xmlns:a16="http://schemas.microsoft.com/office/drawing/2014/main" id="{40025C7C-B545-4917-860D-E609D0E8B653}"/>
              </a:ext>
            </a:extLst>
          </p:cNvPr>
          <p:cNvSpPr/>
          <p:nvPr/>
        </p:nvSpPr>
        <p:spPr>
          <a:xfrm>
            <a:off x="5161946" y="277755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4" name="Arrow: Striped Right 53">
            <a:extLst>
              <a:ext uri="{FF2B5EF4-FFF2-40B4-BE49-F238E27FC236}">
                <a16:creationId xmlns:a16="http://schemas.microsoft.com/office/drawing/2014/main" id="{572C9E31-06BA-4BD0-9120-157824A1BC35}"/>
              </a:ext>
            </a:extLst>
          </p:cNvPr>
          <p:cNvSpPr/>
          <p:nvPr/>
        </p:nvSpPr>
        <p:spPr>
          <a:xfrm rot="5400000" flipV="1">
            <a:off x="6684643" y="2817575"/>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Left-Right Arrow 28">
            <a:extLst>
              <a:ext uri="{FF2B5EF4-FFF2-40B4-BE49-F238E27FC236}">
                <a16:creationId xmlns:a16="http://schemas.microsoft.com/office/drawing/2014/main" id="{62C74E7F-1A14-41B7-8D38-D6B23618144F}"/>
              </a:ext>
            </a:extLst>
          </p:cNvPr>
          <p:cNvSpPr/>
          <p:nvPr/>
        </p:nvSpPr>
        <p:spPr>
          <a:xfrm>
            <a:off x="8014957" y="2821714"/>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6" name="Left-Right Arrow 28">
            <a:extLst>
              <a:ext uri="{FF2B5EF4-FFF2-40B4-BE49-F238E27FC236}">
                <a16:creationId xmlns:a16="http://schemas.microsoft.com/office/drawing/2014/main" id="{3EF9691D-1948-4A1B-943A-09DAC778BA4F}"/>
              </a:ext>
            </a:extLst>
          </p:cNvPr>
          <p:cNvSpPr/>
          <p:nvPr/>
        </p:nvSpPr>
        <p:spPr>
          <a:xfrm>
            <a:off x="3783964" y="2172172"/>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7" name="Arrow: Striped Right 56">
            <a:extLst>
              <a:ext uri="{FF2B5EF4-FFF2-40B4-BE49-F238E27FC236}">
                <a16:creationId xmlns:a16="http://schemas.microsoft.com/office/drawing/2014/main" id="{5796484C-9FF1-4445-AD0C-928E6A69C635}"/>
              </a:ext>
            </a:extLst>
          </p:cNvPr>
          <p:cNvSpPr/>
          <p:nvPr/>
        </p:nvSpPr>
        <p:spPr>
          <a:xfrm rot="5400000" flipV="1">
            <a:off x="5264797" y="2183622"/>
            <a:ext cx="457200" cy="365760"/>
          </a:xfrm>
          <a:prstGeom prst="stripedRightArrow">
            <a:avLst/>
          </a:prstGeom>
          <a:solidFill>
            <a:srgbClr val="A2F1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28">
            <a:extLst>
              <a:ext uri="{FF2B5EF4-FFF2-40B4-BE49-F238E27FC236}">
                <a16:creationId xmlns:a16="http://schemas.microsoft.com/office/drawing/2014/main" id="{7EE5E3B9-4BC2-4D17-BCA6-EE494638C613}"/>
              </a:ext>
            </a:extLst>
          </p:cNvPr>
          <p:cNvSpPr/>
          <p:nvPr/>
        </p:nvSpPr>
        <p:spPr>
          <a:xfrm>
            <a:off x="6573383" y="2186496"/>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59" name="Left-Right Arrow 28">
            <a:extLst>
              <a:ext uri="{FF2B5EF4-FFF2-40B4-BE49-F238E27FC236}">
                <a16:creationId xmlns:a16="http://schemas.microsoft.com/office/drawing/2014/main" id="{DBB8CD65-1F3E-427A-8A03-063078547558}"/>
              </a:ext>
            </a:extLst>
          </p:cNvPr>
          <p:cNvSpPr/>
          <p:nvPr/>
        </p:nvSpPr>
        <p:spPr>
          <a:xfrm>
            <a:off x="7993606" y="2211763"/>
            <a:ext cx="640080" cy="365760"/>
          </a:xfrm>
          <a:prstGeom prst="leftRightArrow">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lightRig rig="harsh" dir="t">
              <a:rot lat="0" lon="0" rev="12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457200"/>
            <a:endParaRPr lang="en-US" i="1">
              <a:solidFill>
                <a:srgbClr val="000000"/>
              </a:solidFill>
              <a:latin typeface="Candara" panose="020E0502030303020204" pitchFamily="34" charset="0"/>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algn="ctr" defTabSz="457200">
              <a:lnSpc>
                <a:spcPct val="90000"/>
              </a:lnSpc>
            </a:pPr>
            <a:r>
              <a:rPr lang="en-US" sz="1600" b="1" dirty="0">
                <a:solidFill>
                  <a:schemeClr val="tx1">
                    <a:lumMod val="85000"/>
                    <a:lumOff val="15000"/>
                  </a:schemeClr>
                </a:solidFill>
                <a:latin typeface="Arial Narrow" panose="020B0606020202030204" pitchFamily="34" charset="0"/>
                <a:cs typeface="Lato"/>
              </a:rPr>
              <a:t>To date there are no head-to-head trials between apixaban, dabigatran, </a:t>
            </a:r>
            <a:r>
              <a:rPr lang="en-US" sz="1600" b="1" dirty="0" err="1">
                <a:solidFill>
                  <a:schemeClr val="tx1">
                    <a:lumMod val="85000"/>
                    <a:lumOff val="15000"/>
                  </a:schemeClr>
                </a:solidFill>
                <a:latin typeface="Arial Narrow" panose="020B0606020202030204" pitchFamily="34" charset="0"/>
                <a:cs typeface="Lato"/>
              </a:rPr>
              <a:t>edoxaban</a:t>
            </a:r>
            <a:r>
              <a:rPr lang="en-US" sz="1600" b="1" dirty="0">
                <a:solidFill>
                  <a:schemeClr val="tx1">
                    <a:lumMod val="85000"/>
                    <a:lumOff val="15000"/>
                  </a:schemeClr>
                </a:solidFill>
                <a:latin typeface="Arial Narrow" panose="020B0606020202030204" pitchFamily="34" charset="0"/>
                <a:cs typeface="Lato"/>
              </a:rPr>
              <a:t>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latin typeface="Arial Narrow" panose="020B0606020202030204" pitchFamily="34" charset="0"/>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r>
              <a:rPr lang="en-US" sz="1200" b="1" dirty="0">
                <a:solidFill>
                  <a:srgbClr val="000000"/>
                </a:solidFill>
                <a:latin typeface="Arial Narrow" panose="020B0606020202030204" pitchFamily="34" charset="0"/>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1" u="none" strike="noStrike" kern="0" cap="none" spc="0" normalizeH="0" baseline="0" noProof="0">
              <a:ln>
                <a:noFill/>
              </a:ln>
              <a:solidFill>
                <a:srgbClr val="000000"/>
              </a:solidFill>
              <a:effectLst/>
              <a:uLnTx/>
              <a:uFillTx/>
              <a:latin typeface="Arial Narrow" panose="020B0606020202030204" pitchFamily="34" charset="0"/>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r>
              <a:rPr lang="en-US" sz="1200" b="1" dirty="0">
                <a:solidFill>
                  <a:srgbClr val="000000"/>
                </a:solidFill>
                <a:latin typeface="Arial Narrow" panose="020B0606020202030204" pitchFamily="34" charset="0"/>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a:pPr>
            <a:r>
              <a:rPr lang="da-DK" sz="1000" dirty="0">
                <a:solidFill>
                  <a:prstClr val="white"/>
                </a:solidFill>
                <a:latin typeface="Arial Narrow" panose="020B0606020202030204" pitchFamily="34" charset="0"/>
                <a:cs typeface="Lato"/>
              </a:rPr>
              <a:t>Granger et al., NEJM 2011; 365: 981-992</a:t>
            </a:r>
          </a:p>
          <a:p>
            <a:pPr marL="685800" lvl="1" indent="-228600">
              <a:buFont typeface="+mj-lt"/>
              <a:buAutoNum type="arabicPeriod"/>
            </a:pPr>
            <a:r>
              <a:rPr lang="da-DK" sz="1000" dirty="0">
                <a:solidFill>
                  <a:prstClr val="white"/>
                </a:solidFill>
                <a:latin typeface="Arial Narrow" panose="020B0606020202030204" pitchFamily="34" charset="0"/>
                <a:cs typeface="Lato"/>
              </a:rPr>
              <a:t>Connolly et al., NEJM 2009; 361: 1139-1151</a:t>
            </a:r>
            <a:r>
              <a:rPr lang="en-US" sz="1100" baseline="30000" dirty="0">
                <a:solidFill>
                  <a:schemeClr val="bg1"/>
                </a:solidFill>
                <a:latin typeface="Arial Narrow" panose="020B0606020202030204" pitchFamily="34" charset="0"/>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da-DK" sz="1000" dirty="0">
                <a:solidFill>
                  <a:prstClr val="white"/>
                </a:solidFill>
                <a:latin typeface="Arial Narrow" panose="020B0606020202030204" pitchFamily="34" charset="0"/>
                <a:cs typeface="Lato"/>
              </a:rPr>
              <a:t>Giuliano RP et al NEJM 2013; 369:2091</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25938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Stroke Prevention in AF: </a:t>
            </a:r>
            <a:br>
              <a:rPr lang="en-CA" sz="3200" b="1" dirty="0">
                <a:solidFill>
                  <a:srgbClr val="1B1A5A"/>
                </a:solidFill>
                <a:latin typeface="Arial Narrow" panose="020B0606020202030204" pitchFamily="34" charset="0"/>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Clinical Pharmacology and Dosing of DOACs</a:t>
            </a:r>
            <a:endParaRPr lang="en-CA" sz="2800" b="1" dirty="0">
              <a:solidFill>
                <a:srgbClr val="13A985"/>
              </a:solidFill>
              <a:latin typeface="Arial Narrow" panose="020B0606020202030204" pitchFamily="34" charset="0"/>
              <a:cs typeface="Aharoni" panose="02010803020104030203" pitchFamily="2" charset="-79"/>
            </a:endParaRPr>
          </a:p>
        </p:txBody>
      </p:sp>
      <p:graphicFrame>
        <p:nvGraphicFramePr>
          <p:cNvPr id="69" name="Table 68">
            <a:extLst>
              <a:ext uri="{FF2B5EF4-FFF2-40B4-BE49-F238E27FC236}">
                <a16:creationId xmlns:a16="http://schemas.microsoft.com/office/drawing/2014/main" id="{CF07C3E6-0CBA-430F-A9E7-DC3DE459D7E5}"/>
              </a:ext>
            </a:extLst>
          </p:cNvPr>
          <p:cNvGraphicFramePr>
            <a:graphicFrameLocks noGrp="1"/>
          </p:cNvGraphicFramePr>
          <p:nvPr>
            <p:extLst>
              <p:ext uri="{D42A27DB-BD31-4B8C-83A1-F6EECF244321}">
                <p14:modId xmlns:p14="http://schemas.microsoft.com/office/powerpoint/2010/main" val="31346638"/>
              </p:ext>
            </p:extLst>
          </p:nvPr>
        </p:nvGraphicFramePr>
        <p:xfrm>
          <a:off x="218563" y="1391524"/>
          <a:ext cx="8778240" cy="4481924"/>
        </p:xfrm>
        <a:graphic>
          <a:graphicData uri="http://schemas.openxmlformats.org/drawingml/2006/table">
            <a:tbl>
              <a:tblPr firstRow="1" bandRow="1">
                <a:effectLst>
                  <a:outerShdw blurRad="50800" dist="38100" dir="2700000" algn="tl" rotWithShape="0">
                    <a:prstClr val="black">
                      <a:alpha val="40000"/>
                    </a:prstClr>
                  </a:outerShdw>
                </a:effectLst>
              </a:tblPr>
              <a:tblGrid>
                <a:gridCol w="25603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664304">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2000" dirty="0">
                        <a:solidFill>
                          <a:schemeClr val="tx1"/>
                        </a:solidFill>
                        <a:latin typeface="Arial Narrow" panose="020B0606020202030204" pitchFamily="34" charset="0"/>
                      </a:endParaRPr>
                    </a:p>
                  </a:txBody>
                  <a:tcPr>
                    <a:lnL w="12700" cap="flat" cmpd="sng" algn="ctr">
                      <a:solidFill>
                        <a:sysClr val="windowText" lastClr="000000"/>
                      </a:solidFill>
                      <a:prstDash val="solid"/>
                      <a:round/>
                      <a:headEnd type="none" w="med" len="med"/>
                      <a:tailEnd type="none" w="med" len="med"/>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Apixaban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Dabigatran</a:t>
                      </a:r>
                      <a:endPar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endParaRP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baseline="0" dirty="0">
                          <a:solidFill>
                            <a:schemeClr val="bg1"/>
                          </a:solidFill>
                          <a:effectLst/>
                          <a:latin typeface="Arial Narrow" panose="020B0606020202030204" pitchFamily="34" charset="0"/>
                          <a:ea typeface="Lato" panose="020F0502020204030203" pitchFamily="34" charset="0"/>
                          <a:cs typeface="Lato" panose="020F0502020204030203" pitchFamily="34" charset="0"/>
                        </a:rPr>
                        <a:t>EDOXABAN</a:t>
                      </a:r>
                    </a:p>
                  </a:txBody>
                  <a:tcPr marL="68580" marR="68580" marT="0" marB="0" anchor="ctr">
                    <a:lnL w="12700" cmpd="sng">
                      <a:noFill/>
                    </a:lnL>
                    <a:lnR w="12700" cmpd="sng">
                      <a:noFill/>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lnSpc>
                          <a:spcPct val="110000"/>
                        </a:lnSpc>
                        <a:spcBef>
                          <a:spcPts val="0"/>
                        </a:spcBef>
                        <a:spcAft>
                          <a:spcPts val="0"/>
                        </a:spcAft>
                      </a:pPr>
                      <a:r>
                        <a:rPr lang="en-CA" sz="1800" b="1" cap="all" dirty="0">
                          <a:solidFill>
                            <a:schemeClr val="bg1"/>
                          </a:solidFill>
                          <a:effectLst/>
                          <a:latin typeface="Arial Narrow" panose="020B0606020202030204" pitchFamily="34" charset="0"/>
                          <a:ea typeface="Lato" panose="020F0502020204030203" pitchFamily="34" charset="0"/>
                          <a:cs typeface="Lato" panose="020F0502020204030203" pitchFamily="34" charset="0"/>
                        </a:rPr>
                        <a:t>Rivaroxaban</a:t>
                      </a:r>
                      <a:r>
                        <a:rPr lang="en-CA" sz="1800" b="1" cap="all" baseline="30000" dirty="0">
                          <a:solidFill>
                            <a:schemeClr val="bg1"/>
                          </a:solidFill>
                          <a:effectLst/>
                          <a:latin typeface="Arial Narrow" panose="020B0606020202030204" pitchFamily="34" charset="0"/>
                          <a:ea typeface="Lato" panose="020F0502020204030203" pitchFamily="34" charset="0"/>
                          <a:cs typeface="Lato" panose="020F0502020204030203" pitchFamily="34" charset="0"/>
                        </a:rPr>
                        <a:t> </a:t>
                      </a:r>
                    </a:p>
                  </a:txBody>
                  <a:tcPr marL="68580" marR="68580" marT="0" marB="0" anchor="ctr">
                    <a:lnL w="12700" cmpd="sng">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cap="none" normalizeH="0" baseline="0" noProof="0" dirty="0">
                          <a:ln>
                            <a:noFill/>
                          </a:ln>
                          <a:solidFill>
                            <a:schemeClr val="tx1"/>
                          </a:solidFill>
                          <a:effectLst/>
                          <a:latin typeface="Arial Narrow" panose="020B0606020202030204" pitchFamily="34" charset="0"/>
                          <a:ea typeface="Lato" panose="020F0502020204030203" pitchFamily="34" charset="0"/>
                          <a:cs typeface="Lato" panose="020F0502020204030203" pitchFamily="34" charset="0"/>
                        </a:rPr>
                        <a:t>Mechanism of action</a:t>
                      </a:r>
                    </a:p>
                  </a:txBody>
                  <a:tcPr anchor="ctr">
                    <a:lnL w="12700" cap="flat" cmpd="sng" algn="ctr">
                      <a:solidFill>
                        <a:sysClr val="windowText" lastClr="000000"/>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thrombin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4572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Direct Factor </a:t>
                      </a:r>
                      <a:b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8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a:t>
                      </a:r>
                    </a:p>
                  </a:txBody>
                  <a:tcPr marL="0" marR="0" marB="0" anchor="ctr">
                    <a:lnL w="12700" cmpd="sng">
                      <a:noFill/>
                    </a:lnL>
                    <a:lnR w="12700" cap="flat" cmpd="sng" algn="ctr">
                      <a:solidFill>
                        <a:sysClr val="windowText" lastClr="00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1" noProof="0" dirty="0">
                          <a:solidFill>
                            <a:schemeClr val="tx1"/>
                          </a:solidFill>
                          <a:latin typeface="Arial Narrow" panose="020B0606020202030204" pitchFamily="34" charset="0"/>
                          <a:ea typeface="Lato" panose="020F0502020204030203" pitchFamily="34" charset="0"/>
                          <a:cs typeface="Lato" panose="020F0502020204030203" pitchFamily="34" charset="0"/>
                        </a:rPr>
                        <a:t>Oral bioavailability</a:t>
                      </a:r>
                    </a:p>
                  </a:txBody>
                  <a:tcPr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120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62%</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80-100%</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Pro-drug</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Food effect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No</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Yes</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b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br>
                      <a:r>
                        <a:rPr lang="en-CA" sz="105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(needs to be taken with food)</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4"/>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Renal clearance</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~27%</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85%</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50%</a:t>
                      </a:r>
                    </a:p>
                  </a:txBody>
                  <a:tcPr marL="0" marR="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Bef>
                          <a:spcPts val="1200"/>
                        </a:spcBef>
                        <a:spcAft>
                          <a:spcPts val="0"/>
                        </a:spcAft>
                      </a:pPr>
                      <a:r>
                        <a:rPr lang="en-CA" sz="1800" b="0" kern="1600">
                          <a:solidFill>
                            <a:schemeClr val="tx1"/>
                          </a:solidFill>
                          <a:effectLst/>
                          <a:latin typeface="Arial Narrow" panose="020B0606020202030204" pitchFamily="34" charset="0"/>
                          <a:ea typeface="Lato" panose="020F0502020204030203" pitchFamily="34" charset="0"/>
                          <a:cs typeface="Lato" panose="020F0502020204030203" pitchFamily="34" charset="0"/>
                        </a:rPr>
                        <a:t>36%</a:t>
                      </a:r>
                      <a:r>
                        <a:rPr lang="en-CA" sz="1800" b="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5"/>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Mean half-life (t</a:t>
                      </a:r>
                      <a:r>
                        <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1"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t>
                      </a: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a:t>
                      </a:r>
                      <a:r>
                        <a:rPr lang="en-CA" sz="1800" b="0"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h</a:t>
                      </a:r>
                      <a:endParaRPr lang="en-CA" sz="18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11-17h</a:t>
                      </a:r>
                      <a:endParaRPr lang="en-CA" sz="1800" b="0" baseline="30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10-14h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5-13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6"/>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T</a:t>
                      </a:r>
                      <a:r>
                        <a:rPr lang="en-CA" sz="1800" b="1" kern="1600" baseline="-250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max</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3-4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0.5-2 </a:t>
                      </a:r>
                      <a:r>
                        <a:rPr lang="en-CA" sz="1800" b="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h</a:t>
                      </a:r>
                      <a:endPar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1-2h</a:t>
                      </a:r>
                    </a:p>
                  </a:txBody>
                  <a:tcPr marL="0" marR="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2-4 h</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871474772"/>
                  </a:ext>
                </a:extLst>
              </a:tr>
              <a:tr h="45720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Bef>
                          <a:spcPts val="600"/>
                        </a:spcBef>
                        <a:spcAft>
                          <a:spcPts val="600"/>
                        </a:spcAft>
                      </a:pPr>
                      <a:r>
                        <a:rPr lang="en-CA" sz="1800" b="1" kern="160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Recommended daily dose</a:t>
                      </a:r>
                      <a:endParaRPr lang="en-CA" sz="1800" b="1" kern="1600" baseline="-25000" dirty="0">
                        <a:solidFill>
                          <a:schemeClr val="tx1"/>
                        </a:solidFill>
                        <a:effectLst/>
                        <a:latin typeface="Arial Narrow" panose="020B0606020202030204" pitchFamily="34" charset="0"/>
                        <a:ea typeface="Lato" panose="020F0502020204030203" pitchFamily="34" charset="0"/>
                        <a:cs typeface="Lato" panose="020F0502020204030203" pitchFamily="34" charset="0"/>
                      </a:endParaRPr>
                    </a:p>
                  </a:txBody>
                  <a:tcPr marB="0" anchor="ctr">
                    <a:lnL w="12700" cap="flat" cmpd="sng" algn="ctr">
                      <a:solidFill>
                        <a:sysClr val="windowText" lastClr="000000"/>
                      </a:solid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5 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150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BID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60 mg QD</a:t>
                      </a:r>
                    </a:p>
                  </a:txBody>
                  <a:tcPr marL="0" marR="0" marB="0" anchor="ctr">
                    <a:lnL w="12700" cmpd="sng">
                      <a:noFill/>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spcAft>
                          <a:spcPts val="0"/>
                        </a:spcAft>
                      </a:pP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20</a:t>
                      </a:r>
                      <a:r>
                        <a:rPr lang="en-CA" sz="1800" b="0" baseline="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a:t>
                      </a:r>
                      <a:r>
                        <a:rPr lang="en-CA" sz="1800" b="0" dirty="0">
                          <a:solidFill>
                            <a:schemeClr val="tx1"/>
                          </a:solidFill>
                          <a:effectLst/>
                          <a:latin typeface="Arial Narrow" panose="020B0606020202030204" pitchFamily="34" charset="0"/>
                          <a:ea typeface="Lato" panose="020F0502020204030203" pitchFamily="34" charset="0"/>
                          <a:cs typeface="Lato" panose="020F0502020204030203" pitchFamily="34" charset="0"/>
                        </a:rPr>
                        <a:t>mg QD</a:t>
                      </a:r>
                    </a:p>
                  </a:txBody>
                  <a:tcPr marL="0" marR="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856605251"/>
                  </a:ext>
                </a:extLst>
              </a:tr>
            </a:tbl>
          </a:graphicData>
        </a:graphic>
      </p:graphicFrame>
      <p:sp>
        <p:nvSpPr>
          <p:cNvPr id="70" name="Text Box 3">
            <a:extLst>
              <a:ext uri="{FF2B5EF4-FFF2-40B4-BE49-F238E27FC236}">
                <a16:creationId xmlns:a16="http://schemas.microsoft.com/office/drawing/2014/main" id="{B729AB71-B80D-4438-BDFD-6E8595403486}"/>
              </a:ext>
            </a:extLst>
          </p:cNvPr>
          <p:cNvSpPr txBox="1">
            <a:spLocks noChangeArrowheads="1"/>
          </p:cNvSpPr>
          <p:nvPr/>
        </p:nvSpPr>
        <p:spPr bwMode="auto">
          <a:xfrm>
            <a:off x="146654" y="6271537"/>
            <a:ext cx="4341263" cy="707886"/>
          </a:xfrm>
          <a:prstGeom prst="rect">
            <a:avLst/>
          </a:prstGeom>
          <a:noFill/>
          <a:ln w="9525">
            <a:noFill/>
            <a:miter lim="800000"/>
            <a:headEnd/>
            <a:tailEnd/>
          </a:ln>
        </p:spPr>
        <p:txBody>
          <a:bodyPr wrap="square">
            <a:spAutoFit/>
          </a:bodyPr>
          <a:lstStyle/>
          <a:p>
            <a:r>
              <a:rPr lang="fr-FR" altLang="en-US" sz="800" dirty="0">
                <a:solidFill>
                  <a:schemeClr val="bg1"/>
                </a:solidFill>
                <a:latin typeface="Arial Narrow" panose="020B0606020202030204" pitchFamily="34" charset="0"/>
                <a:cs typeface="Lato"/>
              </a:rPr>
              <a:t>Pfizer Canada Inc./BMS Canada.  Eliquis (</a:t>
            </a:r>
            <a:r>
              <a:rPr lang="fr-FR" altLang="en-US" sz="800" dirty="0" err="1">
                <a:solidFill>
                  <a:schemeClr val="bg1"/>
                </a:solidFill>
                <a:latin typeface="Arial Narrow" panose="020B0606020202030204" pitchFamily="34" charset="0"/>
                <a:cs typeface="Lato"/>
              </a:rPr>
              <a:t>apixaban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June 16, 2016.</a:t>
            </a:r>
          </a:p>
          <a:p>
            <a:r>
              <a:rPr lang="fr-FR" altLang="en-US" sz="800" dirty="0">
                <a:solidFill>
                  <a:schemeClr val="bg1"/>
                </a:solidFill>
                <a:latin typeface="Arial Narrow" panose="020B0606020202030204" pitchFamily="34" charset="0"/>
                <a:cs typeface="Lato"/>
              </a:rPr>
              <a:t>Boehringer </a:t>
            </a:r>
            <a:r>
              <a:rPr lang="fr-FR" altLang="en-US" sz="800" dirty="0" err="1">
                <a:solidFill>
                  <a:schemeClr val="bg1"/>
                </a:solidFill>
                <a:latin typeface="Arial Narrow" panose="020B0606020202030204" pitchFamily="34" charset="0"/>
                <a:cs typeface="Lato"/>
              </a:rPr>
              <a:t>Ingelheim</a:t>
            </a:r>
            <a:r>
              <a:rPr lang="fr-FR" altLang="en-US" sz="800" dirty="0">
                <a:solidFill>
                  <a:schemeClr val="bg1"/>
                </a:solidFill>
                <a:latin typeface="Arial Narrow" panose="020B0606020202030204" pitchFamily="34" charset="0"/>
                <a:cs typeface="Lato"/>
              </a:rPr>
              <a:t> Canada Ltd. Pradaxa (</a:t>
            </a:r>
            <a:r>
              <a:rPr lang="fr-FR" altLang="en-US" sz="800" dirty="0" err="1">
                <a:solidFill>
                  <a:schemeClr val="bg1"/>
                </a:solidFill>
                <a:latin typeface="Arial Narrow" panose="020B0606020202030204" pitchFamily="34" charset="0"/>
                <a:cs typeface="Lato"/>
              </a:rPr>
              <a:t>dagbatran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August 11, 2016.</a:t>
            </a:r>
          </a:p>
          <a:p>
            <a:r>
              <a:rPr lang="fr-FR" altLang="en-US" sz="800" dirty="0">
                <a:solidFill>
                  <a:schemeClr val="bg1"/>
                </a:solidFill>
                <a:latin typeface="Arial Narrow" panose="020B0606020202030204" pitchFamily="34" charset="0"/>
                <a:cs typeface="Lato"/>
              </a:rPr>
              <a:t>Bayer Inc. Xarelto (</a:t>
            </a:r>
            <a:r>
              <a:rPr lang="fr-FR" altLang="en-US" sz="800" dirty="0" err="1">
                <a:solidFill>
                  <a:schemeClr val="bg1"/>
                </a:solidFill>
                <a:latin typeface="Arial Narrow" panose="020B0606020202030204" pitchFamily="34" charset="0"/>
                <a:cs typeface="Lato"/>
              </a:rPr>
              <a:t>rivaroxaban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July 20, 2015.</a:t>
            </a:r>
          </a:p>
          <a:p>
            <a:r>
              <a:rPr lang="fr-FR" altLang="en-US" sz="800" dirty="0" err="1">
                <a:solidFill>
                  <a:schemeClr val="bg1"/>
                </a:solidFill>
                <a:latin typeface="Arial Narrow" panose="020B0606020202030204" pitchFamily="34" charset="0"/>
                <a:cs typeface="Lato"/>
              </a:rPr>
              <a:t>Daiichi</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Sankyp</a:t>
            </a:r>
            <a:r>
              <a:rPr lang="fr-FR" altLang="en-US" sz="800" dirty="0">
                <a:solidFill>
                  <a:schemeClr val="bg1"/>
                </a:solidFill>
                <a:latin typeface="Arial Narrow" panose="020B0606020202030204" pitchFamily="34" charset="0"/>
                <a:cs typeface="Lato"/>
              </a:rPr>
              <a:t> Inc. </a:t>
            </a:r>
            <a:r>
              <a:rPr lang="fr-FR" altLang="en-US" sz="800" dirty="0" err="1">
                <a:solidFill>
                  <a:schemeClr val="bg1"/>
                </a:solidFill>
                <a:latin typeface="Arial Narrow" panose="020B0606020202030204" pitchFamily="34" charset="0"/>
                <a:cs typeface="Lato"/>
              </a:rPr>
              <a:t>Lixiana</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edoxaban</a:t>
            </a:r>
            <a:r>
              <a:rPr lang="fr-FR" altLang="en-US" sz="800" dirty="0">
                <a:solidFill>
                  <a:schemeClr val="bg1"/>
                </a:solidFill>
                <a:latin typeface="Arial Narrow" panose="020B0606020202030204" pitchFamily="34" charset="0"/>
                <a:cs typeface="Lato"/>
              </a:rPr>
              <a:t>) Product </a:t>
            </a:r>
            <a:r>
              <a:rPr lang="fr-FR" altLang="en-US" sz="800" dirty="0" err="1">
                <a:solidFill>
                  <a:schemeClr val="bg1"/>
                </a:solidFill>
                <a:latin typeface="Arial Narrow" panose="020B0606020202030204" pitchFamily="34" charset="0"/>
                <a:cs typeface="Lato"/>
              </a:rPr>
              <a:t>Monograph</a:t>
            </a:r>
            <a:r>
              <a:rPr lang="fr-FR" altLang="en-US" sz="800" dirty="0">
                <a:solidFill>
                  <a:schemeClr val="bg1"/>
                </a:solidFill>
                <a:latin typeface="Arial Narrow" panose="020B0606020202030204" pitchFamily="34" charset="0"/>
                <a:cs typeface="Lato"/>
              </a:rPr>
              <a:t>. </a:t>
            </a:r>
            <a:r>
              <a:rPr lang="fr-FR" altLang="en-US" sz="800" dirty="0" err="1">
                <a:solidFill>
                  <a:schemeClr val="bg1"/>
                </a:solidFill>
                <a:latin typeface="Arial Narrow" panose="020B0606020202030204" pitchFamily="34" charset="0"/>
                <a:cs typeface="Lato"/>
              </a:rPr>
              <a:t>November</a:t>
            </a:r>
            <a:r>
              <a:rPr lang="fr-FR" altLang="en-US" sz="800" dirty="0">
                <a:solidFill>
                  <a:schemeClr val="bg1"/>
                </a:solidFill>
                <a:latin typeface="Arial Narrow" panose="020B0606020202030204" pitchFamily="34" charset="0"/>
                <a:cs typeface="Lato"/>
              </a:rPr>
              <a:t> 2, 2016.</a:t>
            </a:r>
          </a:p>
          <a:p>
            <a:endParaRPr lang="fr-FR" altLang="en-US" sz="800" dirty="0">
              <a:solidFill>
                <a:schemeClr val="bg1"/>
              </a:solidFill>
              <a:latin typeface="Arial Narrow" panose="020B0606020202030204" pitchFamily="34" charset="0"/>
              <a:cs typeface="Lato"/>
            </a:endParaRPr>
          </a:p>
        </p:txBody>
      </p:sp>
      <p:sp>
        <p:nvSpPr>
          <p:cNvPr id="71" name="Date Placeholder 3">
            <a:extLst>
              <a:ext uri="{FF2B5EF4-FFF2-40B4-BE49-F238E27FC236}">
                <a16:creationId xmlns:a16="http://schemas.microsoft.com/office/drawing/2014/main" id="{2265A662-E06D-43F0-BE69-511E9191F377}"/>
              </a:ext>
            </a:extLst>
          </p:cNvPr>
          <p:cNvSpPr txBox="1">
            <a:spLocks/>
          </p:cNvSpPr>
          <p:nvPr/>
        </p:nvSpPr>
        <p:spPr>
          <a:xfrm>
            <a:off x="3911335" y="6487579"/>
            <a:ext cx="4583374" cy="356802"/>
          </a:xfrm>
          <a:prstGeom prst="rect">
            <a:avLst/>
          </a:prstGeom>
        </p:spPr>
        <p:txBody>
          <a:bodyPr vert="horz" lIns="91440" tIns="45720" rIns="91440" bIns="45720" rtlCol="0" anchor="ctr"/>
          <a:lstStyle>
            <a:lvl1pPr>
              <a:defRPr sz="900"/>
            </a:lvl1pPr>
          </a:lstStyle>
          <a:p>
            <a:pPr algn="r" defTabSz="914400">
              <a:defRPr/>
            </a:pPr>
            <a:r>
              <a:rPr lang="en-CA" sz="1000" b="1" kern="0" dirty="0">
                <a:solidFill>
                  <a:prstClr val="white"/>
                </a:solidFill>
                <a:latin typeface="Arial Narrow" panose="020B0606020202030204" pitchFamily="34" charset="0"/>
                <a:ea typeface="Lato" panose="020F0502020204030203" pitchFamily="34" charset="0"/>
                <a:cs typeface="Lato" panose="020F0502020204030203" pitchFamily="34" charset="0"/>
              </a:rPr>
              <a:t>* Rivaroxaban is 66% renally cleared and its active metabolite is 36% renally cleared</a:t>
            </a:r>
          </a:p>
          <a:p>
            <a:pPr algn="r" defTabSz="914400">
              <a:defRPr/>
            </a:pPr>
            <a:endParaRPr lang="da-DK" sz="1000" kern="0" dirty="0">
              <a:solidFill>
                <a:prstClr val="white"/>
              </a:solidFill>
              <a:latin typeface="Arial Narrow" panose="020B0606020202030204" pitchFamily="34" charset="0"/>
              <a:ea typeface="Lato" panose="020F0502020204030203" pitchFamily="34" charset="0"/>
              <a:cs typeface="Lato" panose="020F0502020204030203" pitchFamily="34" charset="0"/>
            </a:endParaRPr>
          </a:p>
        </p:txBody>
      </p:sp>
      <p:pic>
        <p:nvPicPr>
          <p:cNvPr id="72" name="Picture 71" descr="A close up of a sign&#10;&#10;Description automatically generated">
            <a:extLst>
              <a:ext uri="{FF2B5EF4-FFF2-40B4-BE49-F238E27FC236}">
                <a16:creationId xmlns:a16="http://schemas.microsoft.com/office/drawing/2014/main" id="{41158BCF-0002-4559-846F-BC723BDCA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17872"/>
            <a:ext cx="2051727" cy="906777"/>
          </a:xfrm>
          <a:prstGeom prst="rect">
            <a:avLst/>
          </a:prstGeom>
        </p:spPr>
      </p:pic>
    </p:spTree>
    <p:extLst>
      <p:ext uri="{BB962C8B-B14F-4D97-AF65-F5344CB8AC3E}">
        <p14:creationId xmlns:p14="http://schemas.microsoft.com/office/powerpoint/2010/main" val="1199548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endParaRPr lang="en-CA" dirty="0"/>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lvl="0">
              <a:defRPr/>
            </a:pPr>
            <a:r>
              <a:rPr lang="en-US" sz="3600" b="1" dirty="0">
                <a:solidFill>
                  <a:schemeClr val="tx1">
                    <a:lumMod val="75000"/>
                    <a:lumOff val="25000"/>
                  </a:schemeClr>
                </a:solidFill>
                <a:latin typeface="Arial Narrow" panose="020B0606020202030204" pitchFamily="34" charset="0"/>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lvl="0">
              <a:defRPr/>
            </a:pPr>
            <a:r>
              <a:rPr lang="fr-FR" altLang="en-US" sz="800" dirty="0">
                <a:solidFill>
                  <a:prstClr val="white"/>
                </a:solidFill>
                <a:latin typeface="Arial Narrow" panose="020B0606020202030204" pitchFamily="34" charset="0"/>
                <a:cs typeface="Lato"/>
              </a:rPr>
              <a:t>Pfizer Canada Inc./BMS Canada.  Eliquis (</a:t>
            </a:r>
            <a:r>
              <a:rPr lang="fr-FR" altLang="en-US" sz="800" dirty="0" err="1">
                <a:solidFill>
                  <a:prstClr val="white"/>
                </a:solidFill>
                <a:latin typeface="Arial Narrow" panose="020B0606020202030204" pitchFamily="34" charset="0"/>
                <a:cs typeface="Lato"/>
              </a:rPr>
              <a:t>apixaban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a:solidFill>
                  <a:prstClr val="white"/>
                </a:solidFill>
                <a:latin typeface="Arial Narrow" panose="020B0606020202030204" pitchFamily="34" charset="0"/>
                <a:cs typeface="Lato"/>
              </a:rPr>
              <a:t>Boehringer </a:t>
            </a:r>
            <a:r>
              <a:rPr lang="fr-FR" altLang="en-US" sz="800" dirty="0" err="1">
                <a:solidFill>
                  <a:prstClr val="white"/>
                </a:solidFill>
                <a:latin typeface="Arial Narrow" panose="020B0606020202030204" pitchFamily="34" charset="0"/>
                <a:cs typeface="Lato"/>
              </a:rPr>
              <a:t>Ingelheim</a:t>
            </a:r>
            <a:r>
              <a:rPr lang="fr-FR" altLang="en-US" sz="800" dirty="0">
                <a:solidFill>
                  <a:prstClr val="white"/>
                </a:solidFill>
                <a:latin typeface="Arial Narrow" panose="020B0606020202030204" pitchFamily="34" charset="0"/>
                <a:cs typeface="Lato"/>
              </a:rPr>
              <a:t> Canada Ltd. Pradaxa (</a:t>
            </a:r>
            <a:r>
              <a:rPr lang="fr-FR" altLang="en-US" sz="800" dirty="0" err="1">
                <a:solidFill>
                  <a:prstClr val="white"/>
                </a:solidFill>
                <a:latin typeface="Arial Narrow" panose="020B0606020202030204" pitchFamily="34" charset="0"/>
                <a:cs typeface="Lato"/>
              </a:rPr>
              <a:t>dagbatran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August 11, 2016.</a:t>
            </a:r>
          </a:p>
          <a:p>
            <a:pPr lvl="0">
              <a:defRPr/>
            </a:pPr>
            <a:r>
              <a:rPr lang="fr-FR" altLang="en-US" sz="800" dirty="0">
                <a:solidFill>
                  <a:prstClr val="white"/>
                </a:solidFill>
                <a:latin typeface="Arial Narrow" panose="020B0606020202030204" pitchFamily="34" charset="0"/>
                <a:cs typeface="Lato"/>
              </a:rPr>
              <a:t>Bayer Inc. Xarelto (</a:t>
            </a:r>
            <a:r>
              <a:rPr lang="fr-FR" altLang="en-US" sz="800" dirty="0" err="1">
                <a:solidFill>
                  <a:prstClr val="white"/>
                </a:solidFill>
                <a:latin typeface="Arial Narrow" panose="020B0606020202030204" pitchFamily="34" charset="0"/>
                <a:cs typeface="Lato"/>
              </a:rPr>
              <a:t>rivaroxaban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err="1">
                <a:solidFill>
                  <a:prstClr val="white"/>
                </a:solidFill>
                <a:latin typeface="Arial Narrow" panose="020B0606020202030204" pitchFamily="34" charset="0"/>
                <a:cs typeface="Lato"/>
              </a:rPr>
              <a:t>Daiichi</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Sankyp</a:t>
            </a:r>
            <a:r>
              <a:rPr lang="fr-FR" altLang="en-US" sz="800" dirty="0">
                <a:solidFill>
                  <a:prstClr val="white"/>
                </a:solidFill>
                <a:latin typeface="Arial Narrow" panose="020B0606020202030204" pitchFamily="34" charset="0"/>
                <a:cs typeface="Lato"/>
              </a:rPr>
              <a:t> Inc. </a:t>
            </a:r>
            <a:r>
              <a:rPr lang="fr-FR" altLang="en-US" sz="800" dirty="0" err="1">
                <a:solidFill>
                  <a:prstClr val="white"/>
                </a:solidFill>
                <a:latin typeface="Arial Narrow" panose="020B0606020202030204" pitchFamily="34" charset="0"/>
                <a:cs typeface="Lato"/>
              </a:rPr>
              <a:t>Lixiana</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edoxaban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E7257093-E194-428D-8C2B-9B937A4E95D3}"/>
              </a:ext>
            </a:extLst>
          </p:cNvPr>
          <p:cNvPicPr>
            <a:picLocks noChangeAspect="1"/>
          </p:cNvPicPr>
          <p:nvPr/>
        </p:nvPicPr>
        <p:blipFill>
          <a:blip r:embed="rId5"/>
          <a:stretch>
            <a:fillRect/>
          </a:stretch>
        </p:blipFill>
        <p:spPr>
          <a:xfrm>
            <a:off x="504733" y="1242524"/>
            <a:ext cx="8134534" cy="46475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631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64326" cy="1107996"/>
          </a:xfrm>
          <a:prstGeom prst="rect">
            <a:avLst/>
          </a:prstGeom>
          <a:noFill/>
        </p:spPr>
        <p:txBody>
          <a:bodyPr wrap="square">
            <a:spAutoFit/>
          </a:bodyPr>
          <a:lstStyle/>
          <a:p>
            <a:pPr lvl="0">
              <a:defRPr/>
            </a:pPr>
            <a:r>
              <a:rPr lang="en-US" sz="2200" b="1" dirty="0">
                <a:solidFill>
                  <a:prstClr val="black">
                    <a:lumMod val="75000"/>
                    <a:lumOff val="25000"/>
                  </a:prstClr>
                </a:solidFill>
                <a:latin typeface="Arial Narrow" panose="020B0606020202030204" pitchFamily="34" charset="0"/>
                <a:cs typeface="Aharoni" panose="02010803020104030203" pitchFamily="2" charset="-79"/>
              </a:rPr>
              <a:t>DOAC Dosing Recommendations for Stroke Prevention in AF in Patients with Renal Impairment According to the Canadian Product Monographs</a:t>
            </a:r>
          </a:p>
        </p:txBody>
      </p:sp>
      <p:sp>
        <p:nvSpPr>
          <p:cNvPr id="12" name="Text Box 3">
            <a:extLst>
              <a:ext uri="{FF2B5EF4-FFF2-40B4-BE49-F238E27FC236}">
                <a16:creationId xmlns:a16="http://schemas.microsoft.com/office/drawing/2014/main" id="{61C86522-7DEF-48D6-9BA5-265B2EC5F6AB}"/>
              </a:ext>
            </a:extLst>
          </p:cNvPr>
          <p:cNvSpPr txBox="1">
            <a:spLocks noChangeArrowheads="1"/>
          </p:cNvSpPr>
          <p:nvPr/>
        </p:nvSpPr>
        <p:spPr bwMode="auto">
          <a:xfrm>
            <a:off x="230737" y="6319334"/>
            <a:ext cx="4341263"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Pfizer Canada Inc./BMS Canada.  Eliquis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apixaban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lang="fr-FR" altLang="en-US" sz="700" dirty="0">
                <a:solidFill>
                  <a:prstClr val="white"/>
                </a:solidFill>
                <a:latin typeface="Arial Narrow" panose="020B0606020202030204" pitchFamily="34" charset="0"/>
                <a:cs typeface="Lato"/>
              </a:rPr>
              <a:t>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Boehringer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Ingelheim</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Canada Ltd. Pradaxa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dagbatran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Bayer Inc. Xarelto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rivaroxaban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Daiichi</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Sankyp</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Inc.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Lixiana</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edoxaban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3" name="Picture 2">
            <a:extLst>
              <a:ext uri="{FF2B5EF4-FFF2-40B4-BE49-F238E27FC236}">
                <a16:creationId xmlns:a16="http://schemas.microsoft.com/office/drawing/2014/main" id="{8932DC81-B317-4E3B-A5F3-590ABD8D5B44}"/>
              </a:ext>
            </a:extLst>
          </p:cNvPr>
          <p:cNvPicPr>
            <a:picLocks noChangeAspect="1"/>
          </p:cNvPicPr>
          <p:nvPr/>
        </p:nvPicPr>
        <p:blipFill>
          <a:blip r:embed="rId5"/>
          <a:stretch>
            <a:fillRect/>
          </a:stretch>
        </p:blipFill>
        <p:spPr>
          <a:xfrm>
            <a:off x="488949" y="1182497"/>
            <a:ext cx="7687983" cy="4882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15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79910"/>
            <a:ext cx="6873876"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DOAC Antidotes</a:t>
            </a:r>
          </a:p>
        </p:txBody>
      </p:sp>
      <p:graphicFrame>
        <p:nvGraphicFramePr>
          <p:cNvPr id="9" name="Table 8">
            <a:extLst>
              <a:ext uri="{FF2B5EF4-FFF2-40B4-BE49-F238E27FC236}">
                <a16:creationId xmlns:a16="http://schemas.microsoft.com/office/drawing/2014/main" id="{70F547F4-7E72-4973-B995-454B00D66184}"/>
              </a:ext>
            </a:extLst>
          </p:cNvPr>
          <p:cNvGraphicFramePr>
            <a:graphicFrameLocks noGrp="1"/>
          </p:cNvGraphicFramePr>
          <p:nvPr>
            <p:extLst>
              <p:ext uri="{D42A27DB-BD31-4B8C-83A1-F6EECF244321}">
                <p14:modId xmlns:p14="http://schemas.microsoft.com/office/powerpoint/2010/main" val="615913047"/>
              </p:ext>
            </p:extLst>
          </p:nvPr>
        </p:nvGraphicFramePr>
        <p:xfrm>
          <a:off x="350520" y="1421776"/>
          <a:ext cx="8595360" cy="4251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953335">
                  <a:extLst>
                    <a:ext uri="{9D8B030D-6E8A-4147-A177-3AD203B41FA5}">
                      <a16:colId xmlns:a16="http://schemas.microsoft.com/office/drawing/2014/main" val="20000"/>
                    </a:ext>
                  </a:extLst>
                </a:gridCol>
                <a:gridCol w="5642025">
                  <a:extLst>
                    <a:ext uri="{9D8B030D-6E8A-4147-A177-3AD203B41FA5}">
                      <a16:colId xmlns:a16="http://schemas.microsoft.com/office/drawing/2014/main" val="20001"/>
                    </a:ext>
                  </a:extLst>
                </a:gridCol>
              </a:tblGrid>
              <a:tr h="1188720">
                <a:tc>
                  <a:txBody>
                    <a:bodyPr/>
                    <a:lstStyle/>
                    <a:p>
                      <a:pPr algn="l">
                        <a:lnSpc>
                          <a:spcPct val="140000"/>
                        </a:lnSpc>
                      </a:pPr>
                      <a:r>
                        <a:rPr lang="en-US" sz="3200" b="1" dirty="0" err="1">
                          <a:solidFill>
                            <a:srgbClr val="000000"/>
                          </a:solidFill>
                          <a:latin typeface="Arial Narrow" panose="020B0606020202030204" pitchFamily="34" charset="0"/>
                          <a:cs typeface="Lato"/>
                        </a:rPr>
                        <a:t>Andexanet</a:t>
                      </a:r>
                      <a:r>
                        <a:rPr lang="en-US" sz="3200" b="1" baseline="30000" dirty="0" err="1">
                          <a:solidFill>
                            <a:srgbClr val="000000"/>
                          </a:solidFill>
                          <a:latin typeface="Arial Narrow" panose="020B0606020202030204" pitchFamily="34" charset="0"/>
                          <a:cs typeface="Lato"/>
                        </a:rPr>
                        <a:t>a</a:t>
                      </a:r>
                      <a:endParaRPr lang="en-US" sz="3200" b="1" baseline="30000" dirty="0">
                        <a:solidFill>
                          <a:srgbClr val="000000"/>
                        </a:solidFill>
                        <a:latin typeface="Arial Narrow" panose="020B0606020202030204" pitchFamily="34" charset="0"/>
                        <a:cs typeface="Lato"/>
                      </a:endParaRPr>
                    </a:p>
                    <a:p>
                      <a:pPr algn="l">
                        <a:lnSpc>
                          <a:spcPct val="140000"/>
                        </a:lnSpc>
                      </a:pPr>
                      <a:r>
                        <a:rPr lang="en-US" sz="2400" b="1" baseline="30000" dirty="0">
                          <a:solidFill>
                            <a:srgbClr val="000000"/>
                          </a:solidFill>
                          <a:latin typeface="Arial Narrow" panose="020B0606020202030204" pitchFamily="34" charset="0"/>
                          <a:cs typeface="Lato"/>
                        </a:rPr>
                        <a:t>(PRT064445)</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tc>
                  <a:txBody>
                    <a:bodyPr/>
                    <a:lstStyle/>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a:t>
                      </a:r>
                    </a:p>
                    <a:p>
                      <a:pPr marL="800100" lvl="1" indent="-342900" algn="l">
                        <a:spcBef>
                          <a:spcPts val="0"/>
                        </a:spcBef>
                        <a:spcAft>
                          <a:spcPts val="0"/>
                        </a:spcAft>
                        <a:buFont typeface="Wingdings" panose="05000000000000000000" pitchFamily="2" charset="2"/>
                        <a:buChar char="§"/>
                      </a:pP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Recombinant protein binding to factor </a:t>
                      </a:r>
                      <a:r>
                        <a:rPr lang="en-CA"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CA"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 site</a:t>
                      </a:r>
                    </a:p>
                  </a:txBody>
                  <a:tcPr marL="0" marR="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1"/>
                  </a:ext>
                </a:extLst>
              </a:tr>
              <a:tr h="1188720">
                <a:tc>
                  <a:txBody>
                    <a:bodyPr/>
                    <a:lstStyle/>
                    <a:p>
                      <a:pPr algn="l">
                        <a:lnSpc>
                          <a:spcPct val="140000"/>
                        </a:lnSpc>
                      </a:pPr>
                      <a:r>
                        <a:rPr lang="en-US" sz="3200" b="1" dirty="0" err="1">
                          <a:latin typeface="Arial Narrow" panose="020B0606020202030204" pitchFamily="34" charset="0"/>
                          <a:cs typeface="Lato"/>
                        </a:rPr>
                        <a:t>Aripazine</a:t>
                      </a:r>
                      <a:r>
                        <a:rPr lang="en-US" sz="3200" b="1" baseline="30000" dirty="0" err="1">
                          <a:latin typeface="Arial Narrow" panose="020B0606020202030204" pitchFamily="34" charset="0"/>
                          <a:cs typeface="Lato"/>
                        </a:rPr>
                        <a:t>b</a:t>
                      </a:r>
                      <a:endParaRPr lang="en-US" sz="3200" b="1" baseline="30000" dirty="0">
                        <a:latin typeface="Arial Narrow" panose="020B0606020202030204" pitchFamily="34" charset="0"/>
                        <a:cs typeface="Lato"/>
                      </a:endParaRPr>
                    </a:p>
                    <a:p>
                      <a:pPr algn="l">
                        <a:lnSpc>
                          <a:spcPct val="140000"/>
                        </a:lnSpc>
                      </a:pPr>
                      <a:r>
                        <a:rPr lang="en-US" sz="2400" b="1" kern="1200" baseline="30000" dirty="0">
                          <a:solidFill>
                            <a:srgbClr val="000000"/>
                          </a:solidFill>
                          <a:latin typeface="Arial Narrow" panose="020B0606020202030204" pitchFamily="34" charset="0"/>
                          <a:ea typeface="+mn-ea"/>
                          <a:cs typeface="Lato"/>
                        </a:rPr>
                        <a:t>(PER977)</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AEF4E2"/>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factor </a:t>
                      </a:r>
                      <a:r>
                        <a:rPr lang="en-US" sz="2400" b="0" kern="1600" dirty="0" err="1">
                          <a:solidFill>
                            <a:schemeClr val="tx1"/>
                          </a:solidFill>
                          <a:effectLst/>
                          <a:latin typeface="Arial Narrow" panose="020B0606020202030204" pitchFamily="34" charset="0"/>
                          <a:ea typeface="Lato" panose="020F0502020204030203" pitchFamily="34" charset="0"/>
                          <a:cs typeface="Lato" panose="020F0502020204030203" pitchFamily="34" charset="0"/>
                        </a:rPr>
                        <a:t>Xa</a:t>
                      </a: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 inhibitors, direct thrombin inhibitors, low molecular-weight heparins, and fondaparinux</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Synthetic small molecule; reversal effect through direct binding to anticoagulant </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EF4E2"/>
                    </a:solidFill>
                  </a:tcPr>
                </a:tc>
                <a:extLst>
                  <a:ext uri="{0D108BD9-81ED-4DB2-BD59-A6C34878D82A}">
                    <a16:rowId xmlns:a16="http://schemas.microsoft.com/office/drawing/2014/main" val="10002"/>
                  </a:ext>
                </a:extLst>
              </a:tr>
              <a:tr h="1188720">
                <a:tc>
                  <a:txBody>
                    <a:bodyPr/>
                    <a:lstStyle/>
                    <a:p>
                      <a:pPr algn="l">
                        <a:lnSpc>
                          <a:spcPct val="140000"/>
                        </a:lnSpc>
                      </a:pPr>
                      <a:r>
                        <a:rPr lang="en-US" sz="3200" b="1" dirty="0" err="1">
                          <a:latin typeface="Arial Narrow" panose="020B0606020202030204" pitchFamily="34" charset="0"/>
                          <a:cs typeface="Lato"/>
                        </a:rPr>
                        <a:t>Idarucizumab</a:t>
                      </a:r>
                      <a:r>
                        <a:rPr lang="en-US" sz="3200" b="1" baseline="30000" dirty="0" err="1">
                          <a:latin typeface="Arial Narrow" panose="020B0606020202030204" pitchFamily="34" charset="0"/>
                          <a:cs typeface="Lato"/>
                        </a:rPr>
                        <a:t>c</a:t>
                      </a:r>
                      <a:endParaRPr lang="en-US" sz="3200" b="1" baseline="30000" dirty="0">
                        <a:latin typeface="Arial Narrow" panose="020B0606020202030204" pitchFamily="34" charset="0"/>
                        <a:cs typeface="Lato"/>
                      </a:endParaRPr>
                    </a:p>
                    <a:p>
                      <a:pPr marL="0" marR="0" lvl="0" indent="0" algn="l" defTabSz="914400" rtl="0" eaLnBrk="1" fontAlgn="auto" latinLnBrk="0" hangingPunct="1">
                        <a:lnSpc>
                          <a:spcPct val="140000"/>
                        </a:lnSpc>
                        <a:spcBef>
                          <a:spcPts val="0"/>
                        </a:spcBef>
                        <a:spcAft>
                          <a:spcPts val="0"/>
                        </a:spcAft>
                        <a:buClrTx/>
                        <a:buSzTx/>
                        <a:buFontTx/>
                        <a:buNone/>
                        <a:tabLst/>
                        <a:defRPr/>
                      </a:pPr>
                      <a:r>
                        <a:rPr lang="en-US" sz="2400" b="1" kern="1200" baseline="30000" dirty="0">
                          <a:solidFill>
                            <a:srgbClr val="000000"/>
                          </a:solidFill>
                          <a:latin typeface="Arial Narrow" panose="020B0606020202030204" pitchFamily="34" charset="0"/>
                          <a:ea typeface="+mn-ea"/>
                          <a:cs typeface="Lato"/>
                        </a:rPr>
                        <a:t>(BI 655075)</a:t>
                      </a:r>
                    </a:p>
                  </a:txBody>
                  <a:tcPr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Antidote for direct thrombin inhibitors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kern="1600" dirty="0">
                          <a:solidFill>
                            <a:schemeClr val="tx1"/>
                          </a:solidFill>
                          <a:effectLst/>
                          <a:latin typeface="Arial Narrow" panose="020B0606020202030204" pitchFamily="34" charset="0"/>
                          <a:ea typeface="Lato" panose="020F0502020204030203" pitchFamily="34" charset="0"/>
                          <a:cs typeface="Lato" panose="020F0502020204030203" pitchFamily="34" charset="0"/>
                        </a:rPr>
                        <a:t>Fully humanized antibody fragment</a:t>
                      </a:r>
                    </a:p>
                  </a:txBody>
                  <a:tcPr marL="0" marR="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10003"/>
                  </a:ext>
                </a:extLst>
              </a:tr>
            </a:tbl>
          </a:graphicData>
        </a:graphic>
      </p:graphicFrame>
      <p:sp>
        <p:nvSpPr>
          <p:cNvPr id="13" name="Text Box 3">
            <a:extLst>
              <a:ext uri="{FF2B5EF4-FFF2-40B4-BE49-F238E27FC236}">
                <a16:creationId xmlns:a16="http://schemas.microsoft.com/office/drawing/2014/main" id="{899F86EF-0EC3-4FE6-AC60-99ACB3A33865}"/>
              </a:ext>
            </a:extLst>
          </p:cNvPr>
          <p:cNvSpPr txBox="1">
            <a:spLocks noChangeArrowheads="1"/>
          </p:cNvSpPr>
          <p:nvPr/>
        </p:nvSpPr>
        <p:spPr bwMode="auto">
          <a:xfrm>
            <a:off x="80422" y="6493941"/>
            <a:ext cx="6674132" cy="369332"/>
          </a:xfrm>
          <a:prstGeom prst="rect">
            <a:avLst/>
          </a:prstGeom>
          <a:noFill/>
          <a:ln w="9525">
            <a:noFill/>
            <a:miter lim="800000"/>
            <a:headEnd/>
            <a:tailEnd/>
          </a:ln>
        </p:spPr>
        <p:txBody>
          <a:bodyPr wrap="square">
            <a:spAutoFit/>
          </a:bodyPr>
          <a:lstStyle/>
          <a:p>
            <a:pPr lvl="0">
              <a:defRPr/>
            </a:pPr>
            <a:r>
              <a:rPr lang="fr-FR" altLang="en-US" sz="900" dirty="0">
                <a:solidFill>
                  <a:prstClr val="white"/>
                </a:solidFill>
                <a:latin typeface="Arial Narrow" panose="020B0606020202030204" pitchFamily="34" charset="0"/>
                <a:cs typeface="Lato"/>
              </a:rPr>
              <a:t>a. </a:t>
            </a:r>
            <a:r>
              <a:rPr lang="fr-FR" altLang="en-US" sz="900" dirty="0" err="1">
                <a:solidFill>
                  <a:prstClr val="white"/>
                </a:solidFill>
                <a:latin typeface="Arial Narrow" panose="020B0606020202030204" pitchFamily="34" charset="0"/>
                <a:cs typeface="Lato"/>
              </a:rPr>
              <a:t>Clinicaltrials,gov</a:t>
            </a:r>
            <a:r>
              <a:rPr lang="fr-FR" altLang="en-US" sz="900" dirty="0">
                <a:solidFill>
                  <a:prstClr val="white"/>
                </a:solidFill>
                <a:latin typeface="Arial Narrow" panose="020B0606020202030204" pitchFamily="34" charset="0"/>
                <a:cs typeface="Lato"/>
              </a:rPr>
              <a:t>; NCT01758432 16; b </a:t>
            </a:r>
            <a:r>
              <a:rPr lang="fr-FR" altLang="en-US" sz="900" dirty="0" err="1">
                <a:solidFill>
                  <a:prstClr val="white"/>
                </a:solidFill>
                <a:latin typeface="Arial Narrow" panose="020B0606020202030204" pitchFamily="34" charset="0"/>
                <a:cs typeface="Lato"/>
              </a:rPr>
              <a:t>Dolgin</a:t>
            </a:r>
            <a:r>
              <a:rPr lang="fr-FR" altLang="en-US" sz="900" dirty="0">
                <a:solidFill>
                  <a:prstClr val="white"/>
                </a:solidFill>
                <a:latin typeface="Arial Narrow" panose="020B0606020202030204" pitchFamily="34" charset="0"/>
                <a:cs typeface="Lato"/>
              </a:rPr>
              <a:t> E. Nat Med. 2013;19:251(17), c, Clinicaltrials.gov;NCT01955720.{18}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4" name="Picture 13" descr="A close up of a sign&#10;&#10;Description automatically generated">
            <a:extLst>
              <a:ext uri="{FF2B5EF4-FFF2-40B4-BE49-F238E27FC236}">
                <a16:creationId xmlns:a16="http://schemas.microsoft.com/office/drawing/2014/main" id="{37138D10-DA1C-4BA2-B16A-D2704A1F3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61366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50124" y="3433731"/>
            <a:ext cx="8993876" cy="1200329"/>
          </a:xfrm>
          <a:prstGeom prst="rect">
            <a:avLst/>
          </a:prstGeom>
        </p:spPr>
        <p:txBody>
          <a:bodyPr wrap="square">
            <a:spAutoFit/>
          </a:bodyPr>
          <a:lstStyle/>
          <a:p>
            <a:pPr lvl="0" algn="ctr">
              <a:defRPr/>
            </a:pPr>
            <a:r>
              <a:rPr lang="en-US" sz="3600" b="1" dirty="0">
                <a:solidFill>
                  <a:schemeClr val="tx1">
                    <a:lumMod val="75000"/>
                    <a:lumOff val="25000"/>
                  </a:schemeClr>
                </a:solidFill>
                <a:latin typeface="Arial Narrow" panose="020B0606020202030204" pitchFamily="34" charset="0"/>
                <a:cs typeface="Candara"/>
              </a:rPr>
              <a:t>What are the patterns of </a:t>
            </a:r>
          </a:p>
          <a:p>
            <a:pPr lvl="0" algn="ctr">
              <a:defRPr/>
            </a:pPr>
            <a:r>
              <a:rPr lang="en-US" sz="3600" b="1" dirty="0">
                <a:solidFill>
                  <a:schemeClr val="tx1">
                    <a:lumMod val="75000"/>
                    <a:lumOff val="25000"/>
                  </a:schemeClr>
                </a:solidFill>
                <a:latin typeface="Arial Narrow" panose="020B0606020202030204" pitchFamily="34" charset="0"/>
                <a:cs typeface="Candara"/>
              </a:rPr>
              <a:t>reduced dose use in Canada? </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endParaRPr lang="en-CA" dirty="0"/>
          </a:p>
        </p:txBody>
      </p:sp>
    </p:spTree>
    <p:extLst>
      <p:ext uri="{BB962C8B-B14F-4D97-AF65-F5344CB8AC3E}">
        <p14:creationId xmlns:p14="http://schemas.microsoft.com/office/powerpoint/2010/main" val="826300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Appropriate Use of Antithrombotic Medications in Canadian Patients with NVAF</a:t>
            </a:r>
          </a:p>
        </p:txBody>
      </p:sp>
      <p:sp>
        <p:nvSpPr>
          <p:cNvPr id="41" name="TextBox 40">
            <a:extLst>
              <a:ext uri="{FF2B5EF4-FFF2-40B4-BE49-F238E27FC236}">
                <a16:creationId xmlns:a16="http://schemas.microsoft.com/office/drawing/2014/main" id="{AC994996-087C-4F2B-B9CF-DD8128B6951F}"/>
              </a:ext>
            </a:extLst>
          </p:cNvPr>
          <p:cNvSpPr txBox="1"/>
          <p:nvPr/>
        </p:nvSpPr>
        <p:spPr>
          <a:xfrm>
            <a:off x="228127" y="1428937"/>
            <a:ext cx="8915873" cy="4716977"/>
          </a:xfrm>
          <a:prstGeom prst="rect">
            <a:avLst/>
          </a:prstGeom>
          <a:noFill/>
        </p:spPr>
        <p:txBody>
          <a:bodyPr wrap="square" lIns="38397" tIns="19199" rIns="38397" bIns="19199" rtlCol="0">
            <a:spAutoFit/>
          </a:bodyPr>
          <a:lstStyle/>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7,019 patients with NVAF from 735 primary care physician practices</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90% of patients with CHADS</a:t>
            </a:r>
            <a:r>
              <a:rPr lang="en-CA" sz="2400" b="1" baseline="-25000" dirty="0">
                <a:solidFill>
                  <a:schemeClr val="tx1">
                    <a:lumMod val="75000"/>
                    <a:lumOff val="25000"/>
                  </a:schemeClr>
                </a:solidFill>
                <a:latin typeface="Arial Narrow" panose="020B0606020202030204" pitchFamily="34" charset="0"/>
              </a:rPr>
              <a:t>2</a:t>
            </a:r>
            <a:r>
              <a:rPr lang="en-CA" sz="2400" b="1" dirty="0">
                <a:solidFill>
                  <a:schemeClr val="tx1">
                    <a:lumMod val="75000"/>
                    <a:lumOff val="25000"/>
                  </a:schemeClr>
                </a:solidFill>
                <a:latin typeface="Arial Narrow" panose="020B0606020202030204" pitchFamily="34" charset="0"/>
              </a:rPr>
              <a:t> &gt;1 receiving oral anticoagulation</a:t>
            </a:r>
          </a:p>
          <a:p>
            <a:pPr defTabSz="685800">
              <a:buClr>
                <a:srgbClr val="00B0F0"/>
              </a:buClr>
            </a:pPr>
            <a:endParaRPr lang="en-CA" sz="2800" dirty="0">
              <a:solidFill>
                <a:prstClr val="black"/>
              </a:solidFill>
              <a:latin typeface="Arial Narrow" panose="020B0606020202030204" pitchFamily="34" charset="0"/>
            </a:endParaRPr>
          </a:p>
          <a:p>
            <a:pPr algn="ctr" defTabSz="685800">
              <a:buClr>
                <a:srgbClr val="00B0F0"/>
              </a:buClr>
            </a:pPr>
            <a:r>
              <a:rPr lang="en-CA" sz="3600" b="1" dirty="0">
                <a:ln w="22225">
                  <a:solidFill>
                    <a:srgbClr val="13A985"/>
                  </a:solidFill>
                  <a:prstDash val="solid"/>
                </a:ln>
                <a:solidFill>
                  <a:srgbClr val="7FF1D6"/>
                </a:solidFill>
                <a:latin typeface="Arial Narrow" panose="020B0606020202030204" pitchFamily="34" charset="0"/>
              </a:rPr>
              <a:t>BUT …. </a:t>
            </a:r>
          </a:p>
          <a:p>
            <a:pPr algn="ctr" defTabSz="685800">
              <a:buClr>
                <a:srgbClr val="00B0F0"/>
              </a:buClr>
            </a:pPr>
            <a:endParaRPr lang="en-CA" sz="2800" b="1" dirty="0">
              <a:ln w="22225">
                <a:solidFill>
                  <a:srgbClr val="183059"/>
                </a:solidFill>
                <a:prstDash val="solid"/>
              </a:ln>
              <a:solidFill>
                <a:srgbClr val="00B0F0"/>
              </a:solidFill>
              <a:latin typeface="Arial Narrow" panose="020B0606020202030204" pitchFamily="34" charset="0"/>
            </a:endParaRP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Over 50% of patients on OAC taking warfarin</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30.9% of patients on warfarin TTR &lt; 65%</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Of the patients on DOACs, 11.7% were on the wrong dose</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7.4% under-dosed</a:t>
            </a:r>
          </a:p>
          <a:p>
            <a:pPr marL="685800" lvl="1" indent="-342900" defTabSz="685800">
              <a:buClr>
                <a:srgbClr val="7FF1D6"/>
              </a:buClr>
              <a:buFont typeface="Arial" panose="020B0604020202020204" pitchFamily="34" charset="0"/>
              <a:buChar char="•"/>
            </a:pPr>
            <a:r>
              <a:rPr lang="en-CA" sz="2000" b="1" dirty="0">
                <a:solidFill>
                  <a:schemeClr val="tx1">
                    <a:lumMod val="75000"/>
                    <a:lumOff val="25000"/>
                  </a:schemeClr>
                </a:solidFill>
                <a:latin typeface="Arial Narrow" panose="020B0606020202030204" pitchFamily="34" charset="0"/>
              </a:rPr>
              <a:t>4.3% over-dosed </a:t>
            </a:r>
          </a:p>
          <a:p>
            <a:pPr marL="342900" indent="-342900" defTabSz="685800">
              <a:buClr>
                <a:srgbClr val="22E6B7"/>
              </a:buClr>
              <a:buFont typeface="Wingdings" panose="05000000000000000000" pitchFamily="2" charset="2"/>
              <a:buChar char="§"/>
            </a:pPr>
            <a:r>
              <a:rPr lang="en-CA" sz="2400" b="1" dirty="0">
                <a:solidFill>
                  <a:schemeClr val="tx1">
                    <a:lumMod val="75000"/>
                    <a:lumOff val="25000"/>
                  </a:schemeClr>
                </a:solidFill>
                <a:latin typeface="Arial Narrow" panose="020B0606020202030204" pitchFamily="34" charset="0"/>
              </a:rPr>
              <a:t>Additional 3.2% of patients on DOAC were contraindicated by renal function</a:t>
            </a:r>
          </a:p>
        </p:txBody>
      </p:sp>
      <p:sp>
        <p:nvSpPr>
          <p:cNvPr id="69" name="Text Box 3">
            <a:extLst>
              <a:ext uri="{FF2B5EF4-FFF2-40B4-BE49-F238E27FC236}">
                <a16:creationId xmlns:a16="http://schemas.microsoft.com/office/drawing/2014/main" id="{75DB3C29-2C45-4211-8D4E-ECCFB4460A53}"/>
              </a:ext>
            </a:extLst>
          </p:cNvPr>
          <p:cNvSpPr txBox="1">
            <a:spLocks noChangeArrowheads="1"/>
          </p:cNvSpPr>
          <p:nvPr/>
        </p:nvSpPr>
        <p:spPr bwMode="auto">
          <a:xfrm>
            <a:off x="161925" y="6048787"/>
            <a:ext cx="2652145" cy="230832"/>
          </a:xfrm>
          <a:prstGeom prst="rect">
            <a:avLst/>
          </a:prstGeom>
          <a:noFill/>
          <a:ln w="9525">
            <a:noFill/>
            <a:miter lim="800000"/>
            <a:headEnd/>
            <a:tailEnd/>
          </a:ln>
        </p:spPr>
        <p:txBody>
          <a:bodyPr wrap="square">
            <a:spAutoFit/>
          </a:bodyPr>
          <a:lstStyle/>
          <a:p>
            <a:pPr lvl="0">
              <a:defRPr/>
            </a:pPr>
            <a:r>
              <a:rPr lang="en-CA" altLang="en-US" sz="900" dirty="0">
                <a:solidFill>
                  <a:schemeClr val="tx1">
                    <a:lumMod val="85000"/>
                    <a:lumOff val="15000"/>
                  </a:schemeClr>
                </a:solidFill>
                <a:latin typeface="Arial Narrow" panose="020B0606020202030204" pitchFamily="34" charset="0"/>
                <a:cs typeface="Lato"/>
              </a:rPr>
              <a:t>NVAF: Non Valvular Atrial Fibrillation</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CA" altLang="en-US" sz="900" dirty="0">
                <a:solidFill>
                  <a:prstClr val="white"/>
                </a:solidFill>
                <a:latin typeface="Arial Narrow" panose="020B0606020202030204" pitchFamily="34" charset="0"/>
                <a:cs typeface="Lato"/>
              </a:rPr>
              <a:t>Bell AD, et al. Am J </a:t>
            </a:r>
            <a:r>
              <a:rPr lang="en-CA" altLang="en-US" sz="900" dirty="0" err="1">
                <a:solidFill>
                  <a:prstClr val="white"/>
                </a:solidFill>
                <a:latin typeface="Arial Narrow" panose="020B0606020202030204" pitchFamily="34" charset="0"/>
                <a:cs typeface="Lato"/>
              </a:rPr>
              <a:t>Cardiol</a:t>
            </a:r>
            <a:r>
              <a:rPr lang="en-CA" altLang="en-US" sz="900" dirty="0">
                <a:solidFill>
                  <a:prstClr val="white"/>
                </a:solidFill>
                <a:latin typeface="Arial Narrow" panose="020B0606020202030204" pitchFamily="34" charset="0"/>
                <a:cs typeface="Lato"/>
              </a:rPr>
              <a:t>. 2016 Apr 1;117(7):1107-11</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22351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523220"/>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DOAC Dose and Lower Dose Concordance*</a:t>
            </a:r>
          </a:p>
        </p:txBody>
      </p:sp>
      <p:pic>
        <p:nvPicPr>
          <p:cNvPr id="8" name="Picture 7" descr="A drawing of a face&#10;&#10;Description generated with high confidence">
            <a:extLst>
              <a:ext uri="{FF2B5EF4-FFF2-40B4-BE49-F238E27FC236}">
                <a16:creationId xmlns:a16="http://schemas.microsoft.com/office/drawing/2014/main" id="{BAF72DCF-4C0B-47E0-A3B3-D2374F4D62B1}"/>
              </a:ext>
            </a:extLst>
          </p:cNvPr>
          <p:cNvPicPr>
            <a:picLocks noChangeAspect="1"/>
          </p:cNvPicPr>
          <p:nvPr/>
        </p:nvPicPr>
        <p:blipFill>
          <a:blip r:embed="rId4" cstate="hq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44562" y="650771"/>
            <a:ext cx="1556955" cy="411401"/>
          </a:xfrm>
          <a:prstGeom prst="rect">
            <a:avLst/>
          </a:prstGeom>
        </p:spPr>
      </p:pic>
      <p:graphicFrame>
        <p:nvGraphicFramePr>
          <p:cNvPr id="9" name="Chart 8">
            <a:extLst>
              <a:ext uri="{FF2B5EF4-FFF2-40B4-BE49-F238E27FC236}">
                <a16:creationId xmlns:a16="http://schemas.microsoft.com/office/drawing/2014/main" id="{907C272F-A79F-42CF-A055-E8BE408A3810}"/>
              </a:ext>
            </a:extLst>
          </p:cNvPr>
          <p:cNvGraphicFramePr/>
          <p:nvPr>
            <p:extLst>
              <p:ext uri="{D42A27DB-BD31-4B8C-83A1-F6EECF244321}">
                <p14:modId xmlns:p14="http://schemas.microsoft.com/office/powerpoint/2010/main" val="2080104344"/>
              </p:ext>
            </p:extLst>
          </p:nvPr>
        </p:nvGraphicFramePr>
        <p:xfrm>
          <a:off x="-405169" y="2199116"/>
          <a:ext cx="4045687" cy="3491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B8C944D7-6FEC-416F-9A15-7A9975B0EF72}"/>
              </a:ext>
            </a:extLst>
          </p:cNvPr>
          <p:cNvGraphicFramePr/>
          <p:nvPr>
            <p:extLst>
              <p:ext uri="{D42A27DB-BD31-4B8C-83A1-F6EECF244321}">
                <p14:modId xmlns:p14="http://schemas.microsoft.com/office/powerpoint/2010/main" val="4074038635"/>
              </p:ext>
            </p:extLst>
          </p:nvPr>
        </p:nvGraphicFramePr>
        <p:xfrm>
          <a:off x="2484839" y="2199115"/>
          <a:ext cx="4045687" cy="349146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a:extLst>
              <a:ext uri="{FF2B5EF4-FFF2-40B4-BE49-F238E27FC236}">
                <a16:creationId xmlns:a16="http://schemas.microsoft.com/office/drawing/2014/main" id="{012FD965-209B-4B5C-9C5F-FBED00398299}"/>
              </a:ext>
            </a:extLst>
          </p:cNvPr>
          <p:cNvGraphicFramePr/>
          <p:nvPr>
            <p:extLst>
              <p:ext uri="{D42A27DB-BD31-4B8C-83A1-F6EECF244321}">
                <p14:modId xmlns:p14="http://schemas.microsoft.com/office/powerpoint/2010/main" val="793186074"/>
              </p:ext>
            </p:extLst>
          </p:nvPr>
        </p:nvGraphicFramePr>
        <p:xfrm>
          <a:off x="5472866" y="2265728"/>
          <a:ext cx="4045687" cy="3491463"/>
        </p:xfrm>
        <a:graphic>
          <a:graphicData uri="http://schemas.openxmlformats.org/drawingml/2006/chart">
            <c:chart xmlns:c="http://schemas.openxmlformats.org/drawingml/2006/chart" xmlns:r="http://schemas.openxmlformats.org/officeDocument/2006/relationships" r:id="rId8"/>
          </a:graphicData>
        </a:graphic>
      </p:graphicFrame>
      <p:sp>
        <p:nvSpPr>
          <p:cNvPr id="13" name="TextBox 12">
            <a:extLst>
              <a:ext uri="{FF2B5EF4-FFF2-40B4-BE49-F238E27FC236}">
                <a16:creationId xmlns:a16="http://schemas.microsoft.com/office/drawing/2014/main" id="{B8D22514-D81D-4545-894E-4CD5FF8C6650}"/>
              </a:ext>
            </a:extLst>
          </p:cNvPr>
          <p:cNvSpPr txBox="1"/>
          <p:nvPr/>
        </p:nvSpPr>
        <p:spPr>
          <a:xfrm>
            <a:off x="318977"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Apixaban (n=556</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4" name="TextBox 13">
            <a:extLst>
              <a:ext uri="{FF2B5EF4-FFF2-40B4-BE49-F238E27FC236}">
                <a16:creationId xmlns:a16="http://schemas.microsoft.com/office/drawing/2014/main" id="{86C14DF9-7B37-4F20-BC1D-C32F59D97A6D}"/>
              </a:ext>
            </a:extLst>
          </p:cNvPr>
          <p:cNvSpPr txBox="1"/>
          <p:nvPr/>
        </p:nvSpPr>
        <p:spPr>
          <a:xfrm>
            <a:off x="3257108" y="1704022"/>
            <a:ext cx="2312581" cy="369332"/>
          </a:xfrm>
          <a:prstGeom prst="rect">
            <a:avLst/>
          </a:prstGeom>
          <a:noFill/>
        </p:spPr>
        <p:txBody>
          <a:bodyPr wrap="square" rtlCol="0">
            <a:spAutoFit/>
          </a:bodyPr>
          <a:lstStyle/>
          <a:p>
            <a:pPr algn="ctr"/>
            <a:r>
              <a:rPr lang="en-CA" b="1" dirty="0">
                <a:latin typeface="Arial Narrow" panose="020B0606020202030204" pitchFamily="34" charset="0"/>
              </a:rPr>
              <a:t>Dabigatran (n=181</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6" name="TextBox 15">
            <a:extLst>
              <a:ext uri="{FF2B5EF4-FFF2-40B4-BE49-F238E27FC236}">
                <a16:creationId xmlns:a16="http://schemas.microsoft.com/office/drawing/2014/main" id="{64810732-69F7-41E6-A657-C4406B5B3CE5}"/>
              </a:ext>
            </a:extLst>
          </p:cNvPr>
          <p:cNvSpPr txBox="1"/>
          <p:nvPr/>
        </p:nvSpPr>
        <p:spPr>
          <a:xfrm>
            <a:off x="6254009" y="1685849"/>
            <a:ext cx="2312581" cy="369332"/>
          </a:xfrm>
          <a:prstGeom prst="rect">
            <a:avLst/>
          </a:prstGeom>
          <a:noFill/>
        </p:spPr>
        <p:txBody>
          <a:bodyPr wrap="square" rtlCol="0">
            <a:spAutoFit/>
          </a:bodyPr>
          <a:lstStyle/>
          <a:p>
            <a:pPr algn="ctr"/>
            <a:r>
              <a:rPr lang="en-CA" b="1" dirty="0">
                <a:latin typeface="Arial Narrow" panose="020B0606020202030204" pitchFamily="34" charset="0"/>
              </a:rPr>
              <a:t>Rivaroxaban (n=369</a:t>
            </a:r>
            <a:r>
              <a:rPr lang="en-CA" b="1" baseline="30000" dirty="0">
                <a:latin typeface="Arial Narrow" panose="020B0606020202030204" pitchFamily="34" charset="0"/>
              </a:rPr>
              <a:t>+</a:t>
            </a:r>
            <a:r>
              <a:rPr lang="en-CA" b="1" dirty="0">
                <a:latin typeface="Arial Narrow" panose="020B0606020202030204" pitchFamily="34" charset="0"/>
              </a:rPr>
              <a:t>)</a:t>
            </a:r>
            <a:endParaRPr lang="en-US" b="1" dirty="0">
              <a:latin typeface="Arial Narrow" panose="020B0606020202030204" pitchFamily="34" charset="0"/>
            </a:endParaRPr>
          </a:p>
        </p:txBody>
      </p:sp>
      <p:sp>
        <p:nvSpPr>
          <p:cNvPr id="17" name="Rectangle 16">
            <a:extLst>
              <a:ext uri="{FF2B5EF4-FFF2-40B4-BE49-F238E27FC236}">
                <a16:creationId xmlns:a16="http://schemas.microsoft.com/office/drawing/2014/main" id="{00B6D353-F601-4EA9-8A37-270708BC777D}"/>
              </a:ext>
            </a:extLst>
          </p:cNvPr>
          <p:cNvSpPr/>
          <p:nvPr/>
        </p:nvSpPr>
        <p:spPr>
          <a:xfrm>
            <a:off x="221679" y="5789746"/>
            <a:ext cx="8528916" cy="430887"/>
          </a:xfrm>
          <a:prstGeom prst="rect">
            <a:avLst/>
          </a:prstGeom>
        </p:spPr>
        <p:txBody>
          <a:bodyPr wrap="square">
            <a:spAutoFit/>
          </a:bodyPr>
          <a:lstStyle/>
          <a:p>
            <a:pPr algn="ctr" defTabSz="342900"/>
            <a:r>
              <a:rPr lang="en-CA" sz="1100" b="1" dirty="0">
                <a:solidFill>
                  <a:schemeClr val="tx1">
                    <a:lumMod val="85000"/>
                    <a:lumOff val="15000"/>
                  </a:schemeClr>
                </a:solidFill>
                <a:latin typeface="Arial Narrow" panose="020B0606020202030204" pitchFamily="34" charset="0"/>
              </a:rPr>
              <a:t>*Concordant with Health Canada Product Monograph prescribing recommendations</a:t>
            </a:r>
          </a:p>
          <a:p>
            <a:pPr algn="ctr" defTabSz="342900"/>
            <a:r>
              <a:rPr lang="en-CA" sz="1100" b="1" baseline="30000" dirty="0">
                <a:solidFill>
                  <a:schemeClr val="tx1">
                    <a:lumMod val="85000"/>
                    <a:lumOff val="15000"/>
                  </a:schemeClr>
                </a:solidFill>
                <a:latin typeface="Arial Narrow" panose="020B0606020202030204" pitchFamily="34" charset="0"/>
              </a:rPr>
              <a:t>+</a:t>
            </a:r>
            <a:r>
              <a:rPr lang="en-CA" sz="1100" b="1" dirty="0">
                <a:solidFill>
                  <a:schemeClr val="tx1">
                    <a:lumMod val="85000"/>
                    <a:lumOff val="15000"/>
                  </a:schemeClr>
                </a:solidFill>
                <a:latin typeface="Arial Narrow" panose="020B0606020202030204" pitchFamily="34" charset="0"/>
              </a:rPr>
              <a:t>Dosing information available</a:t>
            </a:r>
            <a:endParaRPr lang="en-US" sz="1100" b="1" dirty="0">
              <a:solidFill>
                <a:schemeClr val="tx1">
                  <a:lumMod val="85000"/>
                  <a:lumOff val="15000"/>
                </a:schemeClr>
              </a:solidFill>
              <a:latin typeface="Arial Narrow" panose="020B0606020202030204" pitchFamily="34" charset="0"/>
            </a:endParaRPr>
          </a:p>
        </p:txBody>
      </p:sp>
      <p:sp>
        <p:nvSpPr>
          <p:cNvPr id="19" name="Text Box 3">
            <a:extLst>
              <a:ext uri="{FF2B5EF4-FFF2-40B4-BE49-F238E27FC236}">
                <a16:creationId xmlns:a16="http://schemas.microsoft.com/office/drawing/2014/main" id="{EAD69FB6-7ECB-4D83-83D9-166F808035BF}"/>
              </a:ext>
            </a:extLst>
          </p:cNvPr>
          <p:cNvSpPr txBox="1">
            <a:spLocks noChangeArrowheads="1"/>
          </p:cNvSpPr>
          <p:nvPr/>
        </p:nvSpPr>
        <p:spPr bwMode="auto">
          <a:xfrm>
            <a:off x="85738" y="6426573"/>
            <a:ext cx="6674132" cy="400110"/>
          </a:xfrm>
          <a:prstGeom prst="rect">
            <a:avLst/>
          </a:prstGeom>
          <a:noFill/>
          <a:ln w="9525">
            <a:noFill/>
            <a:miter lim="800000"/>
            <a:headEnd/>
            <a:tailEnd/>
          </a:ln>
        </p:spPr>
        <p:txBody>
          <a:bodyPr wrap="square">
            <a:spAutoFit/>
          </a:bodyPr>
          <a:lstStyle/>
          <a:p>
            <a:r>
              <a:rPr lang="en-CA" sz="1000" dirty="0">
                <a:solidFill>
                  <a:schemeClr val="bg1"/>
                </a:solidFill>
                <a:latin typeface="Arial Narrow" panose="020B0606020202030204" pitchFamily="34" charset="0"/>
              </a:rPr>
              <a:t>Non-vitamin K antagonist Oral Anticoagulant (NOAC) Use and Dosing in Canadian Practice: Insights from the Optimizing </a:t>
            </a:r>
            <a:r>
              <a:rPr lang="en-CA" sz="1000" dirty="0" err="1">
                <a:solidFill>
                  <a:schemeClr val="bg1"/>
                </a:solidFill>
                <a:latin typeface="Arial Narrow" panose="020B0606020202030204" pitchFamily="34" charset="0"/>
              </a:rPr>
              <a:t>PharmacoTherapy</a:t>
            </a:r>
            <a:r>
              <a:rPr lang="en-CA" sz="1000" dirty="0">
                <a:solidFill>
                  <a:schemeClr val="bg1"/>
                </a:solidFill>
                <a:latin typeface="Arial Narrow" panose="020B0606020202030204" pitchFamily="34" charset="0"/>
              </a:rPr>
              <a:t> in the Management Approach to Lowering risk in Atrial Fibrillation (OPTIMAL-AF) Program  - CCS 2018 Poster Presentation</a:t>
            </a:r>
            <a:endParaRPr lang="en-CA" altLang="en-US" sz="300" dirty="0">
              <a:solidFill>
                <a:schemeClr val="bg1"/>
              </a:solidFill>
              <a:latin typeface="Arial Narrow" panose="020B0606020202030204" pitchFamily="34" charset="0"/>
              <a:cs typeface="Lato"/>
            </a:endParaRPr>
          </a:p>
        </p:txBody>
      </p:sp>
      <p:pic>
        <p:nvPicPr>
          <p:cNvPr id="20" name="Picture 19" descr="A close up of a sign&#10;&#10;Description automatically generated">
            <a:extLst>
              <a:ext uri="{FF2B5EF4-FFF2-40B4-BE49-F238E27FC236}">
                <a16:creationId xmlns:a16="http://schemas.microsoft.com/office/drawing/2014/main" id="{F633B169-8802-47D5-9A25-8F3826698C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Tree>
    <p:extLst>
      <p:ext uri="{BB962C8B-B14F-4D97-AF65-F5344CB8AC3E}">
        <p14:creationId xmlns:p14="http://schemas.microsoft.com/office/powerpoint/2010/main" val="363801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61141"/>
            <a:ext cx="8068238"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A3A3C"/>
                </a:solidFill>
                <a:effectLst/>
                <a:uLnTx/>
                <a:uFillTx/>
                <a:latin typeface="Arial Narrow" panose="020B0606020202030204" pitchFamily="34" charset="0"/>
                <a:ea typeface="+mn-ea"/>
                <a:cs typeface="Aharoni" panose="02010803020104030203" pitchFamily="2" charset="-79"/>
              </a:rPr>
              <a:t>Presenter Disclosure</a:t>
            </a:r>
          </a:p>
        </p:txBody>
      </p:sp>
      <p:sp>
        <p:nvSpPr>
          <p:cNvPr id="5" name="Content Placeholder 2">
            <a:extLst>
              <a:ext uri="{FF2B5EF4-FFF2-40B4-BE49-F238E27FC236}">
                <a16:creationId xmlns:a16="http://schemas.microsoft.com/office/drawing/2014/main" id="{9E3D1C3B-8FA2-4021-8E6E-6A0AA1CB33AF}"/>
              </a:ext>
            </a:extLst>
          </p:cNvPr>
          <p:cNvSpPr txBox="1">
            <a:spLocks/>
          </p:cNvSpPr>
          <p:nvPr/>
        </p:nvSpPr>
        <p:spPr>
          <a:xfrm>
            <a:off x="266700" y="1337751"/>
            <a:ext cx="83992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Lato"/>
                <a:ea typeface="+mn-ea"/>
                <a:cs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a:ea typeface="+mn-ea"/>
                <a:cs typeface="Lat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
                <a:srgbClr val="242C49"/>
              </a:buClr>
              <a:buSzTx/>
              <a:buFont typeface="Arial" panose="020B0604020202020204" pitchFamily="34" charset="0"/>
              <a:buNone/>
              <a:tabLst/>
              <a:defRPr/>
            </a:pPr>
            <a:r>
              <a:rPr kumimoji="0" lang="en-US" altLang="en-US" sz="36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Presenter - </a:t>
            </a:r>
            <a:r>
              <a:rPr kumimoji="0" lang="en-US" altLang="en-US" sz="36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rPr>
              <a:t>[presenter name] </a:t>
            </a:r>
            <a:endParaRPr kumimoji="0" lang="en-US" altLang="en-US" sz="3600" b="1" i="0" u="none" strike="noStrike" kern="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0" cap="none" spc="0" normalizeH="0" baseline="0" noProof="0" dirty="0">
              <a:ln>
                <a:noFill/>
              </a:ln>
              <a:solidFill>
                <a:srgbClr val="000000"/>
              </a:solidFill>
              <a:effectLst/>
              <a:uLnTx/>
              <a:uFillTx/>
              <a:latin typeface="Arial Narrow" panose="020B0606020202030204" pitchFamily="34" charset="0"/>
              <a:ea typeface="+mn-ea"/>
              <a:cs typeface="Lato"/>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Lato"/>
                <a:sym typeface="Arial Narrow Bold" charset="0"/>
              </a:rPr>
              <a:t>Relationships with financial sponsors: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1" i="0" u="sng" strike="noStrike" kern="1200" cap="none" spc="0" normalizeH="0" baseline="0" noProof="0" dirty="0">
              <a:ln>
                <a:noFill/>
              </a:ln>
              <a:solidFill>
                <a:srgbClr val="000000">
                  <a:lumMod val="65000"/>
                  <a:lumOff val="35000"/>
                </a:srgbClr>
              </a:solidFill>
              <a:effectLst/>
              <a:uLnTx/>
              <a:uFillTx/>
              <a:latin typeface="Arial Narrow" panose="020B0606020202030204" pitchFamily="34" charset="0"/>
              <a:ea typeface="ＭＳ Ｐゴシック" pitchFamily="34" charset="-128"/>
              <a:cs typeface="Lato"/>
            </a:endParaRP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Grants/Research Support:</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Speakers Bureau/Honoraria:</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Consulting Fees: </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Patents: </a:t>
            </a:r>
          </a:p>
          <a:p>
            <a:pPr marL="685800" marR="0" lvl="1" indent="-228600" algn="l" defTabSz="914400" rtl="0" eaLnBrk="1" fontAlgn="auto" latinLnBrk="0" hangingPunct="1">
              <a:lnSpc>
                <a:spcPct val="90000"/>
              </a:lnSpc>
              <a:spcBef>
                <a:spcPts val="500"/>
              </a:spcBef>
              <a:spcAft>
                <a:spcPts val="0"/>
              </a:spcAft>
              <a:buClr>
                <a:srgbClr val="22E6B7"/>
              </a:buClr>
              <a:buSzPct val="80000"/>
              <a:buFont typeface="Wingdings" panose="05000000000000000000" pitchFamily="2" charset="2"/>
              <a:buChar char="§"/>
              <a:tabLst/>
              <a:defRPr/>
            </a:pPr>
            <a:r>
              <a:rPr kumimoji="0" lang="en-US" altLang="en-US" sz="2800" b="0" i="0" u="none" strike="noStrike" kern="0" cap="none" spc="0" normalizeH="0" baseline="0" noProof="0" dirty="0">
                <a:ln>
                  <a:noFill/>
                </a:ln>
                <a:solidFill>
                  <a:sysClr val="windowText" lastClr="000000"/>
                </a:solidFill>
                <a:effectLst/>
                <a:uLnTx/>
                <a:uFillTx/>
                <a:latin typeface="Arial Narrow" panose="020B0606020202030204" pitchFamily="34" charset="0"/>
                <a:ea typeface="MS PGothic" pitchFamily="34" charset="-128"/>
                <a:cs typeface="Lato"/>
                <a:sym typeface="Arial Narrow Bold" charset="0"/>
              </a:rPr>
              <a:t>Other:</a:t>
            </a:r>
            <a:endParaRPr kumimoji="0" lang="en-CA" sz="1800" b="0" i="0" u="none" strike="noStrike" kern="1200" cap="none" spc="0" normalizeH="0" baseline="0" noProof="0" dirty="0">
              <a:ln>
                <a:noFill/>
              </a:ln>
              <a:solidFill>
                <a:srgbClr val="AF2328"/>
              </a:solidFill>
              <a:effectLst/>
              <a:uLnTx/>
              <a:uFillTx/>
              <a:latin typeface="Arial Narrow" panose="020B0606020202030204" pitchFamily="34" charset="0"/>
              <a:ea typeface="+mn-ea"/>
              <a:cs typeface="Lato"/>
            </a:endParaRPr>
          </a:p>
        </p:txBody>
      </p:sp>
      <p:pic>
        <p:nvPicPr>
          <p:cNvPr id="9" name="Picture 8" descr="A close up of a sign&#10;&#10;Description automatically generated">
            <a:extLst>
              <a:ext uri="{FF2B5EF4-FFF2-40B4-BE49-F238E27FC236}">
                <a16:creationId xmlns:a16="http://schemas.microsoft.com/office/drawing/2014/main" id="{3507D193-3FF8-4E6F-A9A3-711D9A2DD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1001427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25400" y="2515056"/>
            <a:ext cx="9144000" cy="2781678"/>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621132"/>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05674" y="3026290"/>
            <a:ext cx="8949426" cy="2062103"/>
          </a:xfrm>
          <a:prstGeom prst="rect">
            <a:avLst/>
          </a:prstGeom>
        </p:spPr>
        <p:txBody>
          <a:bodyPr wrap="square">
            <a:spAutoFit/>
          </a:bodyPr>
          <a:lstStyle/>
          <a:p>
            <a:pPr lvl="0" algn="ctr">
              <a:defRPr/>
            </a:pPr>
            <a:r>
              <a:rPr lang="en-US" sz="3200" b="1" dirty="0">
                <a:solidFill>
                  <a:schemeClr val="tx1">
                    <a:lumMod val="75000"/>
                    <a:lumOff val="25000"/>
                  </a:schemeClr>
                </a:solidFill>
                <a:latin typeface="Arial Narrow" panose="020B0606020202030204" pitchFamily="34" charset="0"/>
                <a:cs typeface="Candara"/>
              </a:rPr>
              <a:t>What are real world data good for?</a:t>
            </a:r>
          </a:p>
          <a:p>
            <a:pPr lvl="0" algn="ctr">
              <a:defRPr/>
            </a:pPr>
            <a:endParaRPr lang="en-US" sz="3200" b="1" dirty="0">
              <a:solidFill>
                <a:schemeClr val="tx1">
                  <a:lumMod val="75000"/>
                  <a:lumOff val="25000"/>
                </a:schemeClr>
              </a:solidFill>
              <a:latin typeface="Arial Narrow" panose="020B0606020202030204" pitchFamily="34" charset="0"/>
              <a:cs typeface="Candara"/>
            </a:endParaRPr>
          </a:p>
          <a:p>
            <a:pPr lvl="0" algn="ctr">
              <a:defRPr/>
            </a:pPr>
            <a:r>
              <a:rPr lang="en-US" sz="3200" b="1" dirty="0">
                <a:solidFill>
                  <a:schemeClr val="tx1">
                    <a:lumMod val="75000"/>
                    <a:lumOff val="25000"/>
                  </a:schemeClr>
                </a:solidFill>
                <a:latin typeface="Arial Narrow" panose="020B0606020202030204" pitchFamily="34" charset="0"/>
                <a:cs typeface="Candara"/>
              </a:rPr>
              <a:t>What are the real-world outcomes in </a:t>
            </a:r>
          </a:p>
          <a:p>
            <a:pPr lvl="0" algn="ctr">
              <a:defRPr/>
            </a:pPr>
            <a:r>
              <a:rPr lang="en-US" sz="3200" b="1" dirty="0">
                <a:solidFill>
                  <a:schemeClr val="tx1">
                    <a:lumMod val="75000"/>
                    <a:lumOff val="25000"/>
                  </a:schemeClr>
                </a:solidFill>
                <a:latin typeface="Arial Narrow" panose="020B0606020202030204" pitchFamily="34" charset="0"/>
                <a:cs typeface="Candara"/>
              </a:rPr>
              <a:t>patients receiving DOACs? </a:t>
            </a:r>
          </a:p>
        </p:txBody>
      </p:sp>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0485" y="2026131"/>
            <a:ext cx="1106271" cy="488925"/>
          </a:xfrm>
          <a:prstGeom prst="rect">
            <a:avLst/>
          </a:prstGeom>
        </p:spPr>
      </p:pic>
      <p:pic>
        <p:nvPicPr>
          <p:cNvPr id="16" name="Picture 15">
            <a:extLst>
              <a:ext uri="{FF2B5EF4-FFF2-40B4-BE49-F238E27FC236}">
                <a16:creationId xmlns:a16="http://schemas.microsoft.com/office/drawing/2014/main" id="{6A206819-AE78-4110-BE3C-CED17913C097}"/>
              </a:ext>
            </a:extLst>
          </p:cNvPr>
          <p:cNvPicPr>
            <a:picLocks noChangeAspect="1"/>
          </p:cNvPicPr>
          <p:nvPr/>
        </p:nvPicPr>
        <p:blipFill>
          <a:blip r:embed="rId5"/>
          <a:stretch>
            <a:fillRect/>
          </a:stretch>
        </p:blipFill>
        <p:spPr>
          <a:xfrm>
            <a:off x="5915343" y="755300"/>
            <a:ext cx="3155870" cy="865832"/>
          </a:xfrm>
          <a:prstGeom prst="rect">
            <a:avLst/>
          </a:prstGeom>
        </p:spPr>
      </p:pic>
      <p:sp>
        <p:nvSpPr>
          <p:cNvPr id="17" name="TextBox 16">
            <a:extLst>
              <a:ext uri="{FF2B5EF4-FFF2-40B4-BE49-F238E27FC236}">
                <a16:creationId xmlns:a16="http://schemas.microsoft.com/office/drawing/2014/main" id="{83052A2B-9D93-4128-A6B3-A6D5C695D70A}"/>
              </a:ext>
            </a:extLst>
          </p:cNvPr>
          <p:cNvSpPr txBox="1"/>
          <p:nvPr/>
        </p:nvSpPr>
        <p:spPr>
          <a:xfrm>
            <a:off x="0" y="0"/>
            <a:ext cx="9144000" cy="700585"/>
          </a:xfrm>
          <a:prstGeom prst="rect">
            <a:avLst/>
          </a:prstGeom>
          <a:solidFill>
            <a:srgbClr val="4C5053"/>
          </a:solidFill>
        </p:spPr>
        <p:txBody>
          <a:bodyPr wrap="square" rtlCol="0">
            <a:spAutoFit/>
          </a:bodyPr>
          <a:lstStyle/>
          <a:p>
            <a:endParaRPr lang="en-CA" dirty="0"/>
          </a:p>
        </p:txBody>
      </p:sp>
    </p:spTree>
    <p:extLst>
      <p:ext uri="{BB962C8B-B14F-4D97-AF65-F5344CB8AC3E}">
        <p14:creationId xmlns:p14="http://schemas.microsoft.com/office/powerpoint/2010/main" val="412162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4549"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80422" y="268641"/>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Hierarchy of Medical Evidence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a:extLst>
              <a:ext uri="{FF2B5EF4-FFF2-40B4-BE49-F238E27FC236}">
                <a16:creationId xmlns:a16="http://schemas.microsoft.com/office/drawing/2014/main" id="{63DBAB09-25FD-4AE4-834A-F3B2F9450C15}"/>
              </a:ext>
            </a:extLst>
          </p:cNvPr>
          <p:cNvPicPr>
            <a:picLocks noChangeAspect="1"/>
          </p:cNvPicPr>
          <p:nvPr/>
        </p:nvPicPr>
        <p:blipFill>
          <a:blip r:embed="rId5"/>
          <a:stretch>
            <a:fillRect/>
          </a:stretch>
        </p:blipFill>
        <p:spPr>
          <a:xfrm>
            <a:off x="1915735" y="1447843"/>
            <a:ext cx="5958523" cy="4606548"/>
          </a:xfrm>
          <a:prstGeom prst="rect">
            <a:avLst/>
          </a:prstGeom>
        </p:spPr>
      </p:pic>
      <p:cxnSp>
        <p:nvCxnSpPr>
          <p:cNvPr id="33" name="Straight Connector 32">
            <a:extLst>
              <a:ext uri="{FF2B5EF4-FFF2-40B4-BE49-F238E27FC236}">
                <a16:creationId xmlns:a16="http://schemas.microsoft.com/office/drawing/2014/main" id="{375BCC82-BB1E-416C-8679-CE105ED4F299}"/>
              </a:ext>
            </a:extLst>
          </p:cNvPr>
          <p:cNvCxnSpPr/>
          <p:nvPr/>
        </p:nvCxnSpPr>
        <p:spPr>
          <a:xfrm flipH="1">
            <a:off x="7277755" y="5277717"/>
            <a:ext cx="1463040" cy="0"/>
          </a:xfrm>
          <a:prstGeom prst="line">
            <a:avLst/>
          </a:prstGeom>
          <a:noFill/>
          <a:ln w="28575" cap="flat" cmpd="sng" algn="ctr">
            <a:solidFill>
              <a:schemeClr val="tx1">
                <a:lumMod val="75000"/>
                <a:lumOff val="25000"/>
              </a:schemeClr>
            </a:solidFill>
            <a:prstDash val="solid"/>
            <a:miter lim="800000"/>
          </a:ln>
          <a:effectLst/>
        </p:spPr>
      </p:cxnSp>
      <p:cxnSp>
        <p:nvCxnSpPr>
          <p:cNvPr id="34" name="Straight Arrow Connector 33">
            <a:extLst>
              <a:ext uri="{FF2B5EF4-FFF2-40B4-BE49-F238E27FC236}">
                <a16:creationId xmlns:a16="http://schemas.microsoft.com/office/drawing/2014/main" id="{619EB898-6FBE-40AA-B9E7-B01ED3F216FD}"/>
              </a:ext>
            </a:extLst>
          </p:cNvPr>
          <p:cNvCxnSpPr/>
          <p:nvPr/>
        </p:nvCxnSpPr>
        <p:spPr>
          <a:xfrm flipH="1">
            <a:off x="1300746" y="1762332"/>
            <a:ext cx="16494" cy="3960000"/>
          </a:xfrm>
          <a:prstGeom prst="straightConnector1">
            <a:avLst/>
          </a:prstGeom>
          <a:noFill/>
          <a:ln w="28575" cap="flat" cmpd="sng" algn="ctr">
            <a:solidFill>
              <a:schemeClr val="tx1">
                <a:lumMod val="75000"/>
                <a:lumOff val="25000"/>
              </a:schemeClr>
            </a:solidFill>
            <a:prstDash val="solid"/>
            <a:miter lim="800000"/>
            <a:headEnd type="arrow"/>
            <a:tailEnd type="arrow"/>
          </a:ln>
          <a:effectLst/>
        </p:spPr>
      </p:cxnSp>
      <p:cxnSp>
        <p:nvCxnSpPr>
          <p:cNvPr id="35" name="Straight Connector 34">
            <a:extLst>
              <a:ext uri="{FF2B5EF4-FFF2-40B4-BE49-F238E27FC236}">
                <a16:creationId xmlns:a16="http://schemas.microsoft.com/office/drawing/2014/main" id="{AEED0549-7A20-4387-B17D-E66FC4B3F560}"/>
              </a:ext>
            </a:extLst>
          </p:cNvPr>
          <p:cNvCxnSpPr/>
          <p:nvPr/>
        </p:nvCxnSpPr>
        <p:spPr>
          <a:xfrm>
            <a:off x="6365592" y="3148417"/>
            <a:ext cx="2160747" cy="0"/>
          </a:xfrm>
          <a:prstGeom prst="line">
            <a:avLst/>
          </a:prstGeom>
          <a:noFill/>
          <a:ln w="28575" cap="flat" cmpd="sng" algn="ctr">
            <a:solidFill>
              <a:schemeClr val="tx1">
                <a:lumMod val="75000"/>
                <a:lumOff val="25000"/>
              </a:schemeClr>
            </a:solidFill>
            <a:prstDash val="solid"/>
            <a:miter lim="800000"/>
          </a:ln>
          <a:effectLst/>
        </p:spPr>
      </p:cxnSp>
      <p:sp>
        <p:nvSpPr>
          <p:cNvPr id="36" name="TextBox 35">
            <a:extLst>
              <a:ext uri="{FF2B5EF4-FFF2-40B4-BE49-F238E27FC236}">
                <a16:creationId xmlns:a16="http://schemas.microsoft.com/office/drawing/2014/main" id="{204D5B1B-1B1B-4D23-8417-58C87D3983FF}"/>
              </a:ext>
            </a:extLst>
          </p:cNvPr>
          <p:cNvSpPr txBox="1"/>
          <p:nvPr/>
        </p:nvSpPr>
        <p:spPr>
          <a:xfrm>
            <a:off x="7113871" y="3814271"/>
            <a:ext cx="1449436" cy="646331"/>
          </a:xfrm>
          <a:prstGeom prst="rect">
            <a:avLst/>
          </a:prstGeom>
          <a:noFill/>
          <a:ln>
            <a:noFill/>
          </a:ln>
        </p:spPr>
        <p:txBody>
          <a:bodyPr wrap="none" rtlCol="0">
            <a:spAutoFit/>
          </a:bodyPr>
          <a:lstStyle/>
          <a:p>
            <a:pPr algn="ctr" defTabSz="914400"/>
            <a:r>
              <a:rPr lang="en-US" b="1" dirty="0">
                <a:solidFill>
                  <a:schemeClr val="tx1">
                    <a:lumMod val="65000"/>
                    <a:lumOff val="35000"/>
                  </a:schemeClr>
                </a:solidFill>
                <a:latin typeface="Arial Narrow" panose="020B0606020202030204" pitchFamily="34" charset="0"/>
              </a:rPr>
              <a:t>Observational</a:t>
            </a:r>
          </a:p>
          <a:p>
            <a:pPr algn="ctr" defTabSz="914400"/>
            <a:r>
              <a:rPr lang="en-US" b="1" dirty="0">
                <a:solidFill>
                  <a:schemeClr val="tx1">
                    <a:lumMod val="65000"/>
                    <a:lumOff val="35000"/>
                  </a:schemeClr>
                </a:solidFill>
                <a:latin typeface="Arial Narrow" panose="020B0606020202030204" pitchFamily="34" charset="0"/>
              </a:rPr>
              <a:t>studies</a:t>
            </a:r>
          </a:p>
        </p:txBody>
      </p:sp>
      <p:cxnSp>
        <p:nvCxnSpPr>
          <p:cNvPr id="37" name="Straight Arrow Connector 36">
            <a:extLst>
              <a:ext uri="{FF2B5EF4-FFF2-40B4-BE49-F238E27FC236}">
                <a16:creationId xmlns:a16="http://schemas.microsoft.com/office/drawing/2014/main" id="{B8B72012-B546-4B98-B8AB-0A8D4EF7CFF1}"/>
              </a:ext>
            </a:extLst>
          </p:cNvPr>
          <p:cNvCxnSpPr/>
          <p:nvPr/>
        </p:nvCxnSpPr>
        <p:spPr>
          <a:xfrm flipV="1">
            <a:off x="7899594" y="3285478"/>
            <a:ext cx="0" cy="485140"/>
          </a:xfrm>
          <a:prstGeom prst="straightConnector1">
            <a:avLst/>
          </a:prstGeom>
          <a:noFill/>
          <a:ln w="28575" cap="flat" cmpd="sng" algn="ctr">
            <a:solidFill>
              <a:schemeClr val="tx1">
                <a:lumMod val="75000"/>
                <a:lumOff val="25000"/>
              </a:schemeClr>
            </a:solidFill>
            <a:prstDash val="solid"/>
            <a:miter lim="800000"/>
            <a:tailEnd type="arrow"/>
          </a:ln>
          <a:effectLst/>
        </p:spPr>
      </p:cxnSp>
      <p:cxnSp>
        <p:nvCxnSpPr>
          <p:cNvPr id="38" name="Straight Arrow Connector 37">
            <a:extLst>
              <a:ext uri="{FF2B5EF4-FFF2-40B4-BE49-F238E27FC236}">
                <a16:creationId xmlns:a16="http://schemas.microsoft.com/office/drawing/2014/main" id="{FC51C730-C442-429A-8BF1-1E7945DEB1DE}"/>
              </a:ext>
            </a:extLst>
          </p:cNvPr>
          <p:cNvCxnSpPr/>
          <p:nvPr/>
        </p:nvCxnSpPr>
        <p:spPr>
          <a:xfrm>
            <a:off x="7899594" y="4596559"/>
            <a:ext cx="0" cy="485140"/>
          </a:xfrm>
          <a:prstGeom prst="straightConnector1">
            <a:avLst/>
          </a:prstGeom>
          <a:noFill/>
          <a:ln w="28575" cap="flat" cmpd="sng" algn="ctr">
            <a:solidFill>
              <a:schemeClr val="tx1">
                <a:lumMod val="75000"/>
                <a:lumOff val="25000"/>
              </a:schemeClr>
            </a:solidFill>
            <a:prstDash val="solid"/>
            <a:miter lim="800000"/>
            <a:tailEnd type="arrow"/>
          </a:ln>
          <a:effectLst/>
        </p:spPr>
      </p:cxnSp>
      <p:sp>
        <p:nvSpPr>
          <p:cNvPr id="39" name="TextBox 38">
            <a:extLst>
              <a:ext uri="{FF2B5EF4-FFF2-40B4-BE49-F238E27FC236}">
                <a16:creationId xmlns:a16="http://schemas.microsoft.com/office/drawing/2014/main" id="{A69E4537-B226-4FE9-BBE1-7660504AD791}"/>
              </a:ext>
            </a:extLst>
          </p:cNvPr>
          <p:cNvSpPr txBox="1"/>
          <p:nvPr/>
        </p:nvSpPr>
        <p:spPr>
          <a:xfrm>
            <a:off x="748514" y="1342369"/>
            <a:ext cx="1120957" cy="369332"/>
          </a:xfrm>
          <a:prstGeom prst="rect">
            <a:avLst/>
          </a:prstGeom>
          <a:noFill/>
        </p:spPr>
        <p:txBody>
          <a:bodyPr wrap="none" lIns="0" tIns="0" rIns="0" bIns="0" rtlCol="0">
            <a:noAutofit/>
          </a:bodyPr>
          <a:lstStyle/>
          <a:p>
            <a:pPr algn="ctr" defTabSz="914400"/>
            <a:r>
              <a:rPr lang="en-US" b="1" dirty="0">
                <a:solidFill>
                  <a:srgbClr val="8ED303"/>
                </a:solidFill>
                <a:latin typeface="Arial Narrow" panose="020B0606020202030204" pitchFamily="34" charset="0"/>
              </a:rPr>
              <a:t>Stronger</a:t>
            </a:r>
          </a:p>
        </p:txBody>
      </p:sp>
      <p:sp>
        <p:nvSpPr>
          <p:cNvPr id="40" name="TextBox 39">
            <a:extLst>
              <a:ext uri="{FF2B5EF4-FFF2-40B4-BE49-F238E27FC236}">
                <a16:creationId xmlns:a16="http://schemas.microsoft.com/office/drawing/2014/main" id="{ECE308E9-FA83-45C4-9D75-9768BB6BE7C4}"/>
              </a:ext>
            </a:extLst>
          </p:cNvPr>
          <p:cNvSpPr txBox="1"/>
          <p:nvPr/>
        </p:nvSpPr>
        <p:spPr>
          <a:xfrm>
            <a:off x="833461" y="5722241"/>
            <a:ext cx="967558" cy="369332"/>
          </a:xfrm>
          <a:prstGeom prst="rect">
            <a:avLst/>
          </a:prstGeom>
          <a:noFill/>
        </p:spPr>
        <p:txBody>
          <a:bodyPr wrap="none" lIns="0" tIns="0" rIns="0" bIns="0" rtlCol="0">
            <a:noAutofit/>
          </a:bodyPr>
          <a:lstStyle/>
          <a:p>
            <a:pPr algn="ctr" defTabSz="914400"/>
            <a:r>
              <a:rPr lang="en-US" b="1" dirty="0">
                <a:solidFill>
                  <a:srgbClr val="F40009"/>
                </a:solidFill>
                <a:latin typeface="Arial Narrow" panose="020B0606020202030204" pitchFamily="34" charset="0"/>
              </a:rPr>
              <a:t>Weaker</a:t>
            </a:r>
          </a:p>
        </p:txBody>
      </p:sp>
    </p:spTree>
    <p:extLst>
      <p:ext uri="{BB962C8B-B14F-4D97-AF65-F5344CB8AC3E}">
        <p14:creationId xmlns:p14="http://schemas.microsoft.com/office/powerpoint/2010/main" val="141187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405"/>
            <a:ext cx="6626225"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Not Medical Evidence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3F7352A6-F1BE-43B7-85A0-39452562A0F6}"/>
              </a:ext>
            </a:extLst>
          </p:cNvPr>
          <p:cNvSpPr txBox="1"/>
          <p:nvPr/>
        </p:nvSpPr>
        <p:spPr>
          <a:xfrm>
            <a:off x="586333" y="1713145"/>
            <a:ext cx="8551219" cy="3431709"/>
          </a:xfrm>
          <a:prstGeom prst="rect">
            <a:avLst/>
          </a:prstGeom>
          <a:noFill/>
        </p:spPr>
        <p:txBody>
          <a:bodyPr wrap="none" lIns="0" tIns="0" rIns="0" bIns="0" rtlCol="0">
            <a:noAutofit/>
          </a:bodyPr>
          <a:lstStyle/>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Patient wishes or testimonials </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Celebrity endorsement</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Experience with your last patient</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Gut feeling</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Familial instinct </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Information from those who are biased</a:t>
            </a:r>
          </a:p>
        </p:txBody>
      </p:sp>
    </p:spTree>
    <p:extLst>
      <p:ext uri="{BB962C8B-B14F-4D97-AF65-F5344CB8AC3E}">
        <p14:creationId xmlns:p14="http://schemas.microsoft.com/office/powerpoint/2010/main" val="225106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405"/>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What are RWD Studies Good for?</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TextBox 8">
            <a:extLst>
              <a:ext uri="{FF2B5EF4-FFF2-40B4-BE49-F238E27FC236}">
                <a16:creationId xmlns:a16="http://schemas.microsoft.com/office/drawing/2014/main" id="{3F7352A6-F1BE-43B7-85A0-39452562A0F6}"/>
              </a:ext>
            </a:extLst>
          </p:cNvPr>
          <p:cNvSpPr txBox="1"/>
          <p:nvPr/>
        </p:nvSpPr>
        <p:spPr>
          <a:xfrm>
            <a:off x="451422" y="1468079"/>
            <a:ext cx="8551219" cy="3431709"/>
          </a:xfrm>
          <a:prstGeom prst="rect">
            <a:avLst/>
          </a:prstGeom>
          <a:noFill/>
        </p:spPr>
        <p:txBody>
          <a:bodyPr wrap="none" lIns="0" tIns="0" rIns="0" bIns="0" rtlCol="0">
            <a:noAutofit/>
          </a:bodyPr>
          <a:lstStyle/>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Describe how the therapy is being used</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Enable comparisons not available from RCTs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Describe outcomes in niche patient populations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Enable subgroup studies for individualized Rx</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Unique observations generate hypotheses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Use large samples to identify rare events</a:t>
            </a:r>
          </a:p>
          <a:p>
            <a:pPr marL="284163" indent="-284163" defTabSz="914400">
              <a:lnSpc>
                <a:spcPct val="130000"/>
              </a:lnSpc>
              <a:buClr>
                <a:srgbClr val="62C3A8"/>
              </a:buClr>
              <a:buFont typeface="Wingdings" panose="05000000000000000000" pitchFamily="2" charset="2"/>
              <a:buChar char="§"/>
            </a:pPr>
            <a:r>
              <a:rPr lang="en-US" sz="3200" b="1" dirty="0">
                <a:solidFill>
                  <a:schemeClr val="tx1">
                    <a:lumMod val="85000"/>
                    <a:lumOff val="15000"/>
                  </a:schemeClr>
                </a:solidFill>
                <a:latin typeface="Arial Narrow" panose="020B0606020202030204" pitchFamily="34" charset="0"/>
              </a:rPr>
              <a:t>NEVER to refute significant RCT findings</a:t>
            </a:r>
          </a:p>
        </p:txBody>
      </p:sp>
    </p:spTree>
    <p:extLst>
      <p:ext uri="{BB962C8B-B14F-4D97-AF65-F5344CB8AC3E}">
        <p14:creationId xmlns:p14="http://schemas.microsoft.com/office/powerpoint/2010/main" val="79256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93375"/>
            <a:ext cx="6626225" cy="584775"/>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What is “Propensity Score Matching”?</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2652145" cy="230832"/>
          </a:xfrm>
          <a:prstGeom prst="rect">
            <a:avLst/>
          </a:prstGeom>
          <a:noFill/>
          <a:ln w="9525">
            <a:noFill/>
            <a:miter lim="800000"/>
            <a:headEnd/>
            <a:tailEnd/>
          </a:ln>
        </p:spPr>
        <p:txBody>
          <a:bodyPr wrap="square">
            <a:spAutoFit/>
          </a:bodyPr>
          <a:lstStyle/>
          <a:p>
            <a:pPr lvl="0">
              <a:defRPr/>
            </a:pPr>
            <a:r>
              <a:rPr lang="en-US" altLang="en-US" sz="900" dirty="0">
                <a:solidFill>
                  <a:prstClr val="white"/>
                </a:solidFill>
                <a:latin typeface="Arial Narrow" panose="020B0606020202030204" pitchFamily="34" charset="0"/>
                <a:cs typeface="Lato"/>
              </a:rPr>
              <a:t>Modified from the logicofscience.com</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0" name="TextBox 9">
            <a:extLst>
              <a:ext uri="{FF2B5EF4-FFF2-40B4-BE49-F238E27FC236}">
                <a16:creationId xmlns:a16="http://schemas.microsoft.com/office/drawing/2014/main" id="{51F0A7F5-B63A-4FFC-90B0-6FD27D498311}"/>
              </a:ext>
            </a:extLst>
          </p:cNvPr>
          <p:cNvSpPr txBox="1"/>
          <p:nvPr/>
        </p:nvSpPr>
        <p:spPr>
          <a:xfrm>
            <a:off x="361950" y="1653620"/>
            <a:ext cx="8289594" cy="4635304"/>
          </a:xfrm>
          <a:prstGeom prst="rect">
            <a:avLst/>
          </a:prstGeom>
          <a:noFill/>
        </p:spPr>
        <p:txBody>
          <a:bodyPr wrap="square" lIns="0" tIns="0" rIns="0" bIns="0" rtlCol="0">
            <a:noAutofit/>
          </a:bodyPr>
          <a:lstStyle/>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Doctors prescribe different treatments to different kinds of patients (patient characteristics determine their propensity to receive treatment X).</a:t>
            </a:r>
          </a:p>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Propensity matching attempts to correct for this difference by matching patients in one group with patients in the other group based on the characteristics defining their propensity to be in one group rather than the other.</a:t>
            </a:r>
          </a:p>
          <a:p>
            <a:pPr marL="284163" indent="-284163" defTabSz="914400">
              <a:spcAft>
                <a:spcPts val="1200"/>
              </a:spcAft>
              <a:buClr>
                <a:srgbClr val="62C3A8"/>
              </a:buClr>
              <a:buFont typeface="Wingdings" panose="05000000000000000000" pitchFamily="2" charset="2"/>
              <a:buChar char="§"/>
            </a:pPr>
            <a:r>
              <a:rPr lang="en-US" sz="2800" b="1" dirty="0">
                <a:solidFill>
                  <a:schemeClr val="tx1">
                    <a:lumMod val="85000"/>
                    <a:lumOff val="15000"/>
                  </a:schemeClr>
                </a:solidFill>
                <a:latin typeface="Arial Narrow" panose="020B0606020202030204" pitchFamily="34" charset="0"/>
              </a:rPr>
              <a:t>Does not correct for every propensity difference.</a:t>
            </a:r>
          </a:p>
        </p:txBody>
      </p:sp>
    </p:spTree>
    <p:extLst>
      <p:ext uri="{BB962C8B-B14F-4D97-AF65-F5344CB8AC3E}">
        <p14:creationId xmlns:p14="http://schemas.microsoft.com/office/powerpoint/2010/main" val="4061771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93375"/>
            <a:ext cx="6626225" cy="646331"/>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RWD Studies Are Different</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r>
              <a:rPr lang="en-CA" sz="900" dirty="0">
                <a:solidFill>
                  <a:prstClr val="white"/>
                </a:solidFill>
                <a:latin typeface="Arial Narrow" panose="020B0606020202030204" pitchFamily="34" charset="0"/>
              </a:rPr>
              <a:t>Adapted from Dang A, Kaur K. </a:t>
            </a:r>
            <a:r>
              <a:rPr lang="en-CA" sz="900" dirty="0" err="1">
                <a:solidFill>
                  <a:prstClr val="white"/>
                </a:solidFill>
                <a:latin typeface="Arial Narrow" panose="020B0606020202030204" pitchFamily="34" charset="0"/>
              </a:rPr>
              <a:t>Perspect</a:t>
            </a:r>
            <a:r>
              <a:rPr lang="en-CA" sz="900" dirty="0">
                <a:solidFill>
                  <a:prstClr val="white"/>
                </a:solidFill>
                <a:latin typeface="Arial Narrow" panose="020B0606020202030204" pitchFamily="34" charset="0"/>
              </a:rPr>
              <a:t> Clin Res 2016; 7(1): 9-14.</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graphicFrame>
        <p:nvGraphicFramePr>
          <p:cNvPr id="12" name="Group 82">
            <a:extLst>
              <a:ext uri="{FF2B5EF4-FFF2-40B4-BE49-F238E27FC236}">
                <a16:creationId xmlns:a16="http://schemas.microsoft.com/office/drawing/2014/main" id="{512AA972-1DD1-45AD-A163-40CEE7AE6F3A}"/>
              </a:ext>
            </a:extLst>
          </p:cNvPr>
          <p:cNvGraphicFramePr>
            <a:graphicFrameLocks noGrp="1"/>
          </p:cNvGraphicFramePr>
          <p:nvPr>
            <p:extLst>
              <p:ext uri="{D42A27DB-BD31-4B8C-83A1-F6EECF244321}">
                <p14:modId xmlns:p14="http://schemas.microsoft.com/office/powerpoint/2010/main" val="1922172443"/>
              </p:ext>
            </p:extLst>
          </p:nvPr>
        </p:nvGraphicFramePr>
        <p:xfrm>
          <a:off x="755736" y="1489819"/>
          <a:ext cx="7632528" cy="4546780"/>
        </p:xfrm>
        <a:graphic>
          <a:graphicData uri="http://schemas.openxmlformats.org/drawingml/2006/table">
            <a:tbl>
              <a:tblPr>
                <a:effectLst>
                  <a:outerShdw blurRad="50800" dist="38100" dir="2700000" algn="tl" rotWithShape="0">
                    <a:prstClr val="black">
                      <a:alpha val="40000"/>
                    </a:prstClr>
                  </a:outerShdw>
                </a:effectLst>
              </a:tblPr>
              <a:tblGrid>
                <a:gridCol w="3981107">
                  <a:extLst>
                    <a:ext uri="{9D8B030D-6E8A-4147-A177-3AD203B41FA5}">
                      <a16:colId xmlns:a16="http://schemas.microsoft.com/office/drawing/2014/main" val="20000"/>
                    </a:ext>
                  </a:extLst>
                </a:gridCol>
                <a:gridCol w="3651421">
                  <a:extLst>
                    <a:ext uri="{9D8B030D-6E8A-4147-A177-3AD203B41FA5}">
                      <a16:colId xmlns:a16="http://schemas.microsoft.com/office/drawing/2014/main" val="20001"/>
                    </a:ext>
                  </a:extLst>
                </a:gridCol>
              </a:tblGrid>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bg1"/>
                          </a:solidFill>
                          <a:effectLst/>
                          <a:latin typeface="Arial Narrow" panose="020B0606020202030204" pitchFamily="34" charset="0"/>
                        </a:rPr>
                        <a:t>STRONGER REAL-WORLD DATA</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13A985"/>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panose="020B0606020202030204" pitchFamily="34" charset="0"/>
                        </a:rPr>
                        <a:t>WEAKER REAL WORLD DATA</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13A985"/>
                    </a:solidFill>
                  </a:tcPr>
                </a:tc>
                <a:extLst>
                  <a:ext uri="{0D108BD9-81ED-4DB2-BD59-A6C34878D82A}">
                    <a16:rowId xmlns:a16="http://schemas.microsoft.com/office/drawing/2014/main" val="10000"/>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defTabSz="914400">
                        <a:tabLst>
                          <a:tab pos="25400" algn="l"/>
                          <a:tab pos="368300" algn="l"/>
                        </a:tabLst>
                      </a:pPr>
                      <a:r>
                        <a:rPr lang="en-US" altLang="zh-CN" sz="1800" b="0" baseline="0" dirty="0">
                          <a:solidFill>
                            <a:schemeClr val="tx1">
                              <a:lumMod val="85000"/>
                              <a:lumOff val="15000"/>
                            </a:schemeClr>
                          </a:solidFill>
                          <a:latin typeface="Arial Narrow" panose="020B0606020202030204" pitchFamily="34" charset="0"/>
                          <a:ea typeface="宋体"/>
                          <a:cs typeface="Arial"/>
                        </a:rPr>
                        <a:t>Prospective; purpose-specific data</a:t>
                      </a:r>
                      <a:endParaRPr lang="en-US" altLang="zh-CN" sz="1800" b="0" dirty="0">
                        <a:solidFill>
                          <a:schemeClr val="tx1">
                            <a:lumMod val="85000"/>
                            <a:lumOff val="15000"/>
                          </a:schemeClr>
                        </a:solidFill>
                        <a:latin typeface="Arial Narrow" panose="020B0606020202030204" pitchFamily="34" charset="0"/>
                        <a:ea typeface="宋体"/>
                        <a:cs typeface="Arial"/>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Retrospective; convenience data</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1"/>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Propensity matched study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Unmatched study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Large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Small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3"/>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Representative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cs typeface="Arial" charset="0"/>
                        </a:rPr>
                        <a:t>Selected patient populations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Standard outcomes (same as the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800" b="0" i="0" u="none" strike="noStrike" cap="none" normalizeH="0" baseline="0" dirty="0">
                          <a:ln>
                            <a:noFill/>
                          </a:ln>
                          <a:solidFill>
                            <a:schemeClr val="tx1">
                              <a:lumMod val="85000"/>
                              <a:lumOff val="15000"/>
                            </a:schemeClr>
                          </a:solidFill>
                          <a:effectLst/>
                          <a:latin typeface="Arial Narrow" panose="020B0606020202030204" pitchFamily="34" charset="0"/>
                        </a:rPr>
                        <a:t>Unusual outcomes (different than RCTs)</a:t>
                      </a:r>
                      <a:endPar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endParaRP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5"/>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Outcomes for efficacy and safety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Single sided outcomes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long</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Follow-up durations short</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7"/>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Funding  independent of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Funded by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independent of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Analysis by industry</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solidFill>
                      <a:srgbClr val="E8FCF7"/>
                    </a:solidFill>
                  </a:tcPr>
                </a:tc>
                <a:extLst>
                  <a:ext uri="{0D108BD9-81ED-4DB2-BD59-A6C34878D82A}">
                    <a16:rowId xmlns:a16="http://schemas.microsoft.com/office/drawing/2014/main" val="10009"/>
                  </a:ext>
                </a:extLst>
              </a:tr>
              <a:tr h="38457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Sensitivity analysis for biases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lumMod val="85000"/>
                              <a:lumOff val="15000"/>
                            </a:schemeClr>
                          </a:solidFill>
                          <a:effectLst/>
                          <a:latin typeface="Arial Narrow" panose="020B0606020202030204" pitchFamily="34" charset="0"/>
                        </a:rPr>
                        <a:t>No sensitivity analysis for biases</a:t>
                      </a:r>
                    </a:p>
                  </a:txBody>
                  <a:tcPr anchor="ctr" horzOverflow="overflow">
                    <a:lnL w="12700" cap="flat" cmpd="sng" algn="ctr">
                      <a:solidFill>
                        <a:srgbClr val="62C3A8"/>
                      </a:solidFill>
                      <a:prstDash val="solid"/>
                      <a:round/>
                      <a:headEnd type="none" w="med" len="med"/>
                      <a:tailEnd type="none" w="med" len="med"/>
                    </a:lnL>
                    <a:lnR w="12700" cap="flat" cmpd="sng" algn="ctr">
                      <a:solidFill>
                        <a:srgbClr val="62C3A8"/>
                      </a:solidFill>
                      <a:prstDash val="solid"/>
                      <a:round/>
                      <a:headEnd type="none" w="med" len="med"/>
                      <a:tailEnd type="none" w="med" len="med"/>
                    </a:lnR>
                    <a:lnT w="12700" cap="flat" cmpd="sng" algn="ctr">
                      <a:solidFill>
                        <a:srgbClr val="62C3A8"/>
                      </a:solidFill>
                      <a:prstDash val="solid"/>
                      <a:round/>
                      <a:headEnd type="none" w="med" len="med"/>
                      <a:tailEnd type="none" w="med" len="med"/>
                    </a:lnT>
                    <a:lnB w="12700" cap="flat" cmpd="sng" algn="ctr">
                      <a:solidFill>
                        <a:srgbClr val="62C3A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8742">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TEMPORAL TRENDS AND SAFETY</a:t>
                      </a:r>
                      <a:endParaRPr kumimoji="0" lang="en-US" sz="1600" b="1" i="0" u="none" strike="noStrike" cap="none" normalizeH="0" baseline="0" dirty="0">
                        <a:ln>
                          <a:noFill/>
                        </a:ln>
                        <a:solidFill>
                          <a:srgbClr val="FFFFFF"/>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12700" cap="flat" cmpd="sng" algn="ctr">
                      <a:solidFill>
                        <a:srgbClr val="62C3A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3A985"/>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CA" sz="1600" b="1" i="0" u="none" strike="noStrike" cap="none" normalizeH="0" baseline="0" dirty="0">
                          <a:ln>
                            <a:noFill/>
                          </a:ln>
                          <a:solidFill>
                            <a:srgbClr val="FFFFFF"/>
                          </a:solidFill>
                          <a:effectLst/>
                          <a:latin typeface="Arial Narrow" panose="020B0606020202030204" pitchFamily="34" charset="0"/>
                        </a:rPr>
                        <a:t>UNCOMMONLY HELPFUL</a:t>
                      </a:r>
                      <a:endParaRPr kumimoji="0" lang="en-US" sz="1400" b="1" i="0" u="none" strike="noStrike" cap="none" normalizeH="0" baseline="0" dirty="0">
                        <a:ln>
                          <a:noFill/>
                        </a:ln>
                        <a:solidFill>
                          <a:srgbClr val="000000"/>
                        </a:solidFill>
                        <a:effectLst/>
                        <a:latin typeface="Arial Narrow" panose="020B0606020202030204" pitchFamily="34" charset="0"/>
                      </a:endParaRPr>
                    </a:p>
                  </a:txBody>
                  <a:tcPr anchor="ctr" horzOverflow="overflow">
                    <a:lnL w="9525" cap="flat" cmpd="sng" algn="ctr">
                      <a:solidFill>
                        <a:srgbClr val="4D6D78"/>
                      </a:solidFill>
                      <a:prstDash val="solid"/>
                      <a:round/>
                      <a:headEnd type="none" w="med" len="med"/>
                      <a:tailEnd type="none" w="med" len="med"/>
                    </a:lnL>
                    <a:lnR w="9525" cap="flat" cmpd="sng" algn="ctr">
                      <a:solidFill>
                        <a:srgbClr val="4D6D78"/>
                      </a:solidFill>
                      <a:prstDash val="solid"/>
                      <a:round/>
                      <a:headEnd type="none" w="med" len="med"/>
                      <a:tailEnd type="none" w="med" len="med"/>
                    </a:lnR>
                    <a:lnT w="12700" cap="flat" cmpd="sng" algn="ctr">
                      <a:solidFill>
                        <a:srgbClr val="62C3A8"/>
                      </a:solidFill>
                      <a:prstDash val="solid"/>
                      <a:round/>
                      <a:headEnd type="none" w="med" len="med"/>
                      <a:tailEnd type="none" w="med" len="med"/>
                    </a:lnT>
                    <a:lnB w="9525" cap="flat" cmpd="sng" algn="ctr">
                      <a:solidFill>
                        <a:srgbClr val="4D6D78"/>
                      </a:solidFill>
                      <a:prstDash val="solid"/>
                      <a:round/>
                      <a:headEnd type="none" w="med" len="med"/>
                      <a:tailEnd type="none" w="med" len="med"/>
                    </a:lnB>
                    <a:lnTlToBr>
                      <a:noFill/>
                    </a:lnTlToBr>
                    <a:lnBlToTr>
                      <a:noFill/>
                    </a:lnBlToTr>
                    <a:solidFill>
                      <a:srgbClr val="13A985"/>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56510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26225" cy="1077218"/>
          </a:xfrm>
          <a:prstGeom prst="rect">
            <a:avLst/>
          </a:prstGeom>
          <a:noFill/>
        </p:spPr>
        <p:txBody>
          <a:bodyPr wrap="square">
            <a:spAutoFit/>
          </a:bodyPr>
          <a:lstStyle/>
          <a:p>
            <a:pPr lvl="0">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DOACs as Compared to Warfarin</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Clinical Trials vs Real World Data (RWD) </a:t>
            </a: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sp>
        <p:nvSpPr>
          <p:cNvPr id="60" name="Rectangle 59">
            <a:extLst>
              <a:ext uri="{FF2B5EF4-FFF2-40B4-BE49-F238E27FC236}">
                <a16:creationId xmlns:a16="http://schemas.microsoft.com/office/drawing/2014/main" id="{18377730-A7E7-4FEC-A56C-7EE1548E3044}"/>
              </a:ext>
            </a:extLst>
          </p:cNvPr>
          <p:cNvSpPr/>
          <p:nvPr/>
        </p:nvSpPr>
        <p:spPr>
          <a:xfrm>
            <a:off x="238344" y="5396518"/>
            <a:ext cx="8754199" cy="535531"/>
          </a:xfrm>
          <a:prstGeom prst="rect">
            <a:avLst/>
          </a:prstGeom>
        </p:spPr>
        <p:txBody>
          <a:bodyPr wrap="square">
            <a:spAutoFit/>
          </a:bodyPr>
          <a:lstStyle/>
          <a:p>
            <a:pPr lvl="0" algn="ctr">
              <a:lnSpc>
                <a:spcPct val="90000"/>
              </a:lnSpc>
            </a:pPr>
            <a:r>
              <a:rPr lang="en-CA" sz="1600" b="1" dirty="0">
                <a:solidFill>
                  <a:prstClr val="black">
                    <a:lumMod val="85000"/>
                    <a:lumOff val="15000"/>
                  </a:prstClr>
                </a:solidFill>
                <a:latin typeface="Arial Narrow" panose="020B0606020202030204" pitchFamily="34" charset="0"/>
                <a:cs typeface="Lato"/>
              </a:rPr>
              <a:t>To date there are no head-to-head trials between apixaban, dabigatran and rivaroxaban, therefore comparative efficacy and safety have not been established</a:t>
            </a:r>
          </a:p>
        </p:txBody>
      </p:sp>
      <p:sp>
        <p:nvSpPr>
          <p:cNvPr id="61" name="Arrow: Striped Right 60">
            <a:extLst>
              <a:ext uri="{FF2B5EF4-FFF2-40B4-BE49-F238E27FC236}">
                <a16:creationId xmlns:a16="http://schemas.microsoft.com/office/drawing/2014/main" id="{117E0CB4-4721-4AB4-B2BD-EEE718A5CE8C}"/>
              </a:ext>
            </a:extLst>
          </p:cNvPr>
          <p:cNvSpPr/>
          <p:nvPr/>
        </p:nvSpPr>
        <p:spPr>
          <a:xfrm rot="16200000">
            <a:off x="2292672" y="5993655"/>
            <a:ext cx="274320" cy="27432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2" name="Rectangle 61">
            <a:extLst>
              <a:ext uri="{FF2B5EF4-FFF2-40B4-BE49-F238E27FC236}">
                <a16:creationId xmlns:a16="http://schemas.microsoft.com/office/drawing/2014/main" id="{B73A0929-B7C1-4BD3-9B2F-0299FC120772}"/>
              </a:ext>
            </a:extLst>
          </p:cNvPr>
          <p:cNvSpPr/>
          <p:nvPr/>
        </p:nvSpPr>
        <p:spPr>
          <a:xfrm>
            <a:off x="2527666" y="6019994"/>
            <a:ext cx="146304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Increase </a:t>
            </a:r>
          </a:p>
        </p:txBody>
      </p:sp>
      <p:sp>
        <p:nvSpPr>
          <p:cNvPr id="63" name="Arrow: Striped Right 62">
            <a:extLst>
              <a:ext uri="{FF2B5EF4-FFF2-40B4-BE49-F238E27FC236}">
                <a16:creationId xmlns:a16="http://schemas.microsoft.com/office/drawing/2014/main" id="{2F59D8BA-4C66-472A-8CF4-D4E251813337}"/>
              </a:ext>
            </a:extLst>
          </p:cNvPr>
          <p:cNvSpPr/>
          <p:nvPr/>
        </p:nvSpPr>
        <p:spPr>
          <a:xfrm rot="5400000" flipV="1">
            <a:off x="3911963" y="6011287"/>
            <a:ext cx="274320" cy="27432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Narrow" panose="020B0606020202030204" pitchFamily="34" charset="0"/>
              <a:ea typeface="+mn-ea"/>
              <a:cs typeface="+mn-cs"/>
            </a:endParaRPr>
          </a:p>
        </p:txBody>
      </p:sp>
      <p:sp>
        <p:nvSpPr>
          <p:cNvPr id="64" name="Rectangle 63">
            <a:extLst>
              <a:ext uri="{FF2B5EF4-FFF2-40B4-BE49-F238E27FC236}">
                <a16:creationId xmlns:a16="http://schemas.microsoft.com/office/drawing/2014/main" id="{5326F9EF-09E6-4155-A0A8-8B44A40890F2}"/>
              </a:ext>
            </a:extLst>
          </p:cNvPr>
          <p:cNvSpPr/>
          <p:nvPr/>
        </p:nvSpPr>
        <p:spPr>
          <a:xfrm>
            <a:off x="4168310" y="6013192"/>
            <a:ext cx="155448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Significant Reduction </a:t>
            </a:r>
          </a:p>
        </p:txBody>
      </p:sp>
      <p:sp>
        <p:nvSpPr>
          <p:cNvPr id="65" name="Left-Right Arrow 28">
            <a:extLst>
              <a:ext uri="{FF2B5EF4-FFF2-40B4-BE49-F238E27FC236}">
                <a16:creationId xmlns:a16="http://schemas.microsoft.com/office/drawing/2014/main" id="{2F6812EA-C7B8-47F6-92C5-33FD362DC5A5}"/>
              </a:ext>
            </a:extLst>
          </p:cNvPr>
          <p:cNvSpPr/>
          <p:nvPr/>
        </p:nvSpPr>
        <p:spPr>
          <a:xfrm>
            <a:off x="5694808" y="6044193"/>
            <a:ext cx="365760" cy="22860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Arial Narrow" panose="020B0606020202030204" pitchFamily="34" charset="0"/>
              <a:ea typeface="+mn-ea"/>
              <a:cs typeface="+mn-cs"/>
            </a:endParaRPr>
          </a:p>
        </p:txBody>
      </p:sp>
      <p:sp>
        <p:nvSpPr>
          <p:cNvPr id="66" name="Rectangle 65">
            <a:extLst>
              <a:ext uri="{FF2B5EF4-FFF2-40B4-BE49-F238E27FC236}">
                <a16:creationId xmlns:a16="http://schemas.microsoft.com/office/drawing/2014/main" id="{27A7B1D8-C48D-4769-B1D0-294C12EFDF4A}"/>
              </a:ext>
            </a:extLst>
          </p:cNvPr>
          <p:cNvSpPr/>
          <p:nvPr/>
        </p:nvSpPr>
        <p:spPr>
          <a:xfrm>
            <a:off x="6060566" y="6008608"/>
            <a:ext cx="1828800"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Non-Significant Difference </a:t>
            </a:r>
          </a:p>
        </p:txBody>
      </p:sp>
      <p:sp>
        <p:nvSpPr>
          <p:cNvPr id="67" name="Text Box 3">
            <a:extLst>
              <a:ext uri="{FF2B5EF4-FFF2-40B4-BE49-F238E27FC236}">
                <a16:creationId xmlns:a16="http://schemas.microsoft.com/office/drawing/2014/main" id="{64A86610-CCA4-4EB9-B88F-7E934E78B36B}"/>
              </a:ext>
            </a:extLst>
          </p:cNvPr>
          <p:cNvSpPr txBox="1">
            <a:spLocks noChangeArrowheads="1"/>
          </p:cNvSpPr>
          <p:nvPr/>
        </p:nvSpPr>
        <p:spPr bwMode="auto">
          <a:xfrm>
            <a:off x="261214" y="6435333"/>
            <a:ext cx="3501887" cy="400110"/>
          </a:xfrm>
          <a:prstGeom prst="rect">
            <a:avLst/>
          </a:prstGeom>
          <a:noFill/>
          <a:ln w="9525">
            <a:noFill/>
            <a:miter lim="800000"/>
            <a:headEnd/>
            <a:tailEnd/>
          </a:ln>
        </p:spPr>
        <p:txBody>
          <a:bodyPr wrap="square">
            <a:spAutoFit/>
          </a:bodyPr>
          <a:lstStyle/>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Granger et al., NEJM 2011; 365: 981-992</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da-DK" sz="10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Connolly et al., NEJM 2009; 361: 1139-1151</a:t>
            </a:r>
            <a:r>
              <a:rPr kumimoji="0" lang="en-US" sz="11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mn-cs"/>
              </a:rPr>
              <a:t> </a:t>
            </a:r>
          </a:p>
        </p:txBody>
      </p:sp>
      <p:sp>
        <p:nvSpPr>
          <p:cNvPr id="68" name="Text Box 3">
            <a:extLst>
              <a:ext uri="{FF2B5EF4-FFF2-40B4-BE49-F238E27FC236}">
                <a16:creationId xmlns:a16="http://schemas.microsoft.com/office/drawing/2014/main" id="{AB78D0EA-48BC-4F1C-AF95-68134A0E1B99}"/>
              </a:ext>
            </a:extLst>
          </p:cNvPr>
          <p:cNvSpPr txBox="1">
            <a:spLocks noChangeArrowheads="1"/>
          </p:cNvSpPr>
          <p:nvPr/>
        </p:nvSpPr>
        <p:spPr bwMode="auto">
          <a:xfrm>
            <a:off x="2814608" y="6440540"/>
            <a:ext cx="3501887" cy="400110"/>
          </a:xfrm>
          <a:prstGeom prst="rect">
            <a:avLst/>
          </a:prstGeom>
          <a:noFill/>
          <a:ln w="9525">
            <a:noFill/>
            <a:miter lim="800000"/>
            <a:headEnd/>
            <a:tailEnd/>
          </a:ln>
        </p:spPr>
        <p:txBody>
          <a:bodyPr wrap="square">
            <a:spAutoFit/>
          </a:bodyPr>
          <a:lstStyle/>
          <a:p>
            <a:pPr marL="685800" lvl="1" indent="-228600">
              <a:buFont typeface="+mj-lt"/>
              <a:buAutoNum type="arabicPeriod" startAt="3"/>
            </a:pPr>
            <a:r>
              <a:rPr lang="da-DK" sz="1000" dirty="0">
                <a:solidFill>
                  <a:prstClr val="white"/>
                </a:solidFill>
                <a:latin typeface="Arial Narrow" panose="020B0606020202030204" pitchFamily="34" charset="0"/>
                <a:cs typeface="Lato"/>
              </a:rPr>
              <a:t>Patel et al., NEJM 2011; 365: 883-891</a:t>
            </a:r>
          </a:p>
          <a:p>
            <a:pPr marL="685800" lvl="1" indent="-228600">
              <a:buFont typeface="+mj-lt"/>
              <a:buAutoNum type="arabicPeriod" startAt="3"/>
            </a:pPr>
            <a:r>
              <a:rPr lang="en-CA" sz="1000" dirty="0">
                <a:solidFill>
                  <a:prstClr val="white"/>
                </a:solidFill>
                <a:latin typeface="Arial Narrow" panose="020B0606020202030204" pitchFamily="34" charset="0"/>
                <a:cs typeface="Lato"/>
              </a:rPr>
              <a:t>YAO et al. J Am Heart Assoc 2016;5:e003725</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graphicFrame>
        <p:nvGraphicFramePr>
          <p:cNvPr id="70" name="Table 69">
            <a:extLst>
              <a:ext uri="{FF2B5EF4-FFF2-40B4-BE49-F238E27FC236}">
                <a16:creationId xmlns:a16="http://schemas.microsoft.com/office/drawing/2014/main" id="{649AE295-38DC-49E1-8768-BAEFD5143439}"/>
              </a:ext>
            </a:extLst>
          </p:cNvPr>
          <p:cNvGraphicFramePr>
            <a:graphicFrameLocks noGrp="1"/>
          </p:cNvGraphicFramePr>
          <p:nvPr>
            <p:extLst>
              <p:ext uri="{D42A27DB-BD31-4B8C-83A1-F6EECF244321}">
                <p14:modId xmlns:p14="http://schemas.microsoft.com/office/powerpoint/2010/main" val="3431819605"/>
              </p:ext>
            </p:extLst>
          </p:nvPr>
        </p:nvGraphicFramePr>
        <p:xfrm>
          <a:off x="193330" y="1473727"/>
          <a:ext cx="8778240" cy="3865105"/>
        </p:xfrm>
        <a:graphic>
          <a:graphicData uri="http://schemas.openxmlformats.org/drawingml/2006/table">
            <a:tbl>
              <a:tblPr firstRow="1" bandRow="1">
                <a:effectLst>
                  <a:outerShdw blurRad="50800" dist="38100" dir="2700000" algn="tl" rotWithShape="0">
                    <a:prstClr val="black">
                      <a:alpha val="40000"/>
                    </a:prstClr>
                  </a:outerShdw>
                </a:effectLst>
              </a:tblPr>
              <a:tblGrid>
                <a:gridCol w="16459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971174522"/>
                    </a:ext>
                  </a:extLst>
                </a:gridCol>
                <a:gridCol w="1188720">
                  <a:extLst>
                    <a:ext uri="{9D8B030D-6E8A-4147-A177-3AD203B41FA5}">
                      <a16:colId xmlns:a16="http://schemas.microsoft.com/office/drawing/2014/main" val="20003"/>
                    </a:ext>
                  </a:extLst>
                </a:gridCol>
                <a:gridCol w="1188720">
                  <a:extLst>
                    <a:ext uri="{9D8B030D-6E8A-4147-A177-3AD203B41FA5}">
                      <a16:colId xmlns:a16="http://schemas.microsoft.com/office/drawing/2014/main" val="1435460761"/>
                    </a:ext>
                  </a:extLst>
                </a:gridCol>
                <a:gridCol w="1188720">
                  <a:extLst>
                    <a:ext uri="{9D8B030D-6E8A-4147-A177-3AD203B41FA5}">
                      <a16:colId xmlns:a16="http://schemas.microsoft.com/office/drawing/2014/main" val="78922913"/>
                    </a:ext>
                  </a:extLst>
                </a:gridCol>
                <a:gridCol w="1188720">
                  <a:extLst>
                    <a:ext uri="{9D8B030D-6E8A-4147-A177-3AD203B41FA5}">
                      <a16:colId xmlns:a16="http://schemas.microsoft.com/office/drawing/2014/main" val="20005"/>
                    </a:ext>
                  </a:extLst>
                </a:gridCol>
              </a:tblGrid>
              <a:tr h="664705">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200" dirty="0">
                        <a:latin typeface="Arial Narrow" panose="020B0606020202030204" pitchFamily="34" charset="0"/>
                        <a:cs typeface="Candara"/>
                      </a:endParaRPr>
                    </a:p>
                  </a:txBody>
                  <a:tcP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Apixaban</a:t>
                      </a: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kern="1200" cap="all" noProof="0" dirty="0">
                          <a:solidFill>
                            <a:schemeClr val="bg1"/>
                          </a:solidFill>
                          <a:latin typeface="Arial Narrow" panose="020B0606020202030204" pitchFamily="34" charset="0"/>
                          <a:ea typeface="+mn-ea"/>
                          <a:cs typeface="Candara"/>
                        </a:rPr>
                        <a:t>Aristotle Study</a:t>
                      </a:r>
                      <a:r>
                        <a:rPr kumimoji="0" lang="en-CA" sz="900" b="1" i="0" u="none" strike="noStrike" cap="all" normalizeH="0" baseline="30000" noProof="0" dirty="0">
                          <a:ln>
                            <a:noFill/>
                          </a:ln>
                          <a:solidFill>
                            <a:srgbClr val="FFFFFF"/>
                          </a:solidFill>
                          <a:effectLst/>
                          <a:latin typeface="Arial Narrow" panose="020B0606020202030204" pitchFamily="34" charset="0"/>
                          <a:ea typeface="+mn-ea"/>
                          <a:cs typeface="Candara"/>
                        </a:rPr>
                        <a:t>1</a:t>
                      </a:r>
                    </a:p>
                  </a:txBody>
                  <a:tcPr anchor="ct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CA" sz="1200" b="1" cap="all" noProof="0" dirty="0">
                          <a:solidFill>
                            <a:srgbClr val="FFFFFF"/>
                          </a:solidFill>
                          <a:latin typeface="Arial Narrow" panose="020B0606020202030204" pitchFamily="34" charset="0"/>
                          <a:cs typeface="Candara"/>
                        </a:rPr>
                        <a:t>Dabigatran</a:t>
                      </a:r>
                      <a:endParaRPr lang="en-CA" sz="1200" b="1" cap="all" baseline="30000" noProof="0" dirty="0">
                        <a:solidFill>
                          <a:srgbClr val="FFFFFF"/>
                        </a:solidFill>
                        <a:latin typeface="Arial Narrow" panose="020B0606020202030204" pitchFamily="34" charset="0"/>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CA" sz="900" b="1" cap="all" noProof="0" dirty="0">
                          <a:solidFill>
                            <a:schemeClr val="bg1"/>
                          </a:solidFill>
                          <a:latin typeface="Arial Narrow" panose="020B0606020202030204" pitchFamily="34" charset="0"/>
                          <a:cs typeface="Candara"/>
                        </a:rPr>
                        <a:t>RELY</a:t>
                      </a:r>
                      <a:r>
                        <a:rPr lang="en-CA" sz="900" b="1" cap="all" baseline="0" noProof="0" dirty="0">
                          <a:solidFill>
                            <a:schemeClr val="bg1"/>
                          </a:solidFill>
                          <a:latin typeface="Arial Narrow" panose="020B0606020202030204" pitchFamily="34" charset="0"/>
                          <a:cs typeface="Candara"/>
                        </a:rPr>
                        <a:t> STUDY</a:t>
                      </a:r>
                      <a:r>
                        <a:rPr lang="en-CA" sz="900" b="1" cap="all" baseline="30000" noProof="0" dirty="0">
                          <a:solidFill>
                            <a:schemeClr val="bg1"/>
                          </a:solidFill>
                          <a:latin typeface="Arial Narrow" panose="020B0606020202030204" pitchFamily="34" charset="0"/>
                          <a:cs typeface="Candara"/>
                        </a:rPr>
                        <a:t>2</a:t>
                      </a:r>
                      <a:r>
                        <a:rPr lang="en-CA" sz="900" b="1" cap="all" noProof="0" dirty="0">
                          <a:solidFill>
                            <a:schemeClr val="bg1"/>
                          </a:solidFill>
                          <a:latin typeface="Arial Narrow" panose="020B0606020202030204" pitchFamily="34" charset="0"/>
                          <a:cs typeface="Candara"/>
                        </a:rPr>
                        <a:t> </a:t>
                      </a:r>
                      <a:endParaRPr lang="en-CA" sz="1100" b="1" cap="all" noProof="0" dirty="0">
                        <a:solidFill>
                          <a:schemeClr val="bg1"/>
                        </a:solidFill>
                        <a:latin typeface="Arial Narrow" panose="020B0606020202030204" pitchFamily="34" charset="0"/>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200" b="1" i="0" u="none" strike="noStrike" cap="all" normalizeH="0" baseline="0" noProof="0" dirty="0">
                          <a:ln>
                            <a:noFill/>
                          </a:ln>
                          <a:solidFill>
                            <a:srgbClr val="FFFFFF"/>
                          </a:solidFill>
                          <a:effectLst/>
                          <a:latin typeface="Arial Narrow" panose="020B0606020202030204" pitchFamily="34" charset="0"/>
                          <a:ea typeface="+mn-ea"/>
                          <a:cs typeface="Candara"/>
                        </a:rPr>
                        <a:t>Rivaroxaban</a:t>
                      </a:r>
                      <a:endParaRPr kumimoji="0" lang="en-CA" sz="1050" b="1" i="0" u="none" strike="noStrike" cap="all" normalizeH="0" baseline="30000" noProof="0" dirty="0">
                        <a:ln>
                          <a:noFill/>
                        </a:ln>
                        <a:solidFill>
                          <a:srgbClr val="FFFFFF"/>
                        </a:solidFill>
                        <a:effectLst/>
                        <a:latin typeface="Arial Narrow" panose="020B0606020202030204" pitchFamily="34" charset="0"/>
                        <a:ea typeface="+mn-ea"/>
                        <a:cs typeface="Candara"/>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ROCKET STUDY</a:t>
                      </a:r>
                      <a:r>
                        <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3</a:t>
                      </a:r>
                      <a:endParaRPr kumimoji="0" lang="en-CA" sz="100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CA" sz="1050" b="1" i="0" u="none" strike="noStrike" kern="1200" cap="all" spc="0" normalizeH="0" baseline="0" noProof="0" dirty="0">
                          <a:ln>
                            <a:noFill/>
                          </a:ln>
                          <a:solidFill>
                            <a:schemeClr val="bg1"/>
                          </a:solidFill>
                          <a:effectLst/>
                          <a:uLnTx/>
                          <a:uFillTx/>
                          <a:latin typeface="Arial Narrow" panose="020B0606020202030204" pitchFamily="34" charset="0"/>
                          <a:ea typeface="+mn-ea"/>
                          <a:cs typeface="Candara"/>
                        </a:rPr>
                        <a:t>RWD</a:t>
                      </a:r>
                      <a:r>
                        <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mn-ea"/>
                          <a:cs typeface="Candara"/>
                        </a:rPr>
                        <a:t>4</a:t>
                      </a:r>
                      <a:endParaRPr kumimoji="0" lang="en-CA" sz="1050" b="1" i="0" u="none" strike="noStrike" kern="1200" cap="all" spc="0" normalizeH="0" baseline="30000" noProof="0" dirty="0">
                        <a:ln>
                          <a:noFill/>
                        </a:ln>
                        <a:solidFill>
                          <a:schemeClr val="bg1"/>
                        </a:solidFill>
                        <a:effectLst/>
                        <a:uLnTx/>
                        <a:uFillTx/>
                        <a:latin typeface="Arial Narrow" panose="020B0606020202030204" pitchFamily="34" charset="0"/>
                        <a:ea typeface="ＭＳ Ｐゴシック" pitchFamily="34" charset="-128"/>
                        <a:cs typeface="Candara"/>
                      </a:endParaRPr>
                    </a:p>
                  </a:txBody>
                  <a:tcPr anchor="ct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cap="none" normalizeH="0" baseline="0" noProof="0" dirty="0">
                          <a:ln>
                            <a:noFill/>
                          </a:ln>
                          <a:solidFill>
                            <a:schemeClr val="tx1"/>
                          </a:solidFill>
                          <a:effectLst/>
                          <a:latin typeface="Arial Narrow" panose="020B0606020202030204" pitchFamily="34" charset="0"/>
                          <a:ea typeface="+mn-ea"/>
                          <a:cs typeface="Candara"/>
                        </a:rPr>
                        <a:t>Stroke/SE</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400" b="1" noProof="0" dirty="0">
                          <a:solidFill>
                            <a:schemeClr val="tx1"/>
                          </a:solidFill>
                          <a:latin typeface="Arial Narrow" panose="020B0606020202030204" pitchFamily="34" charset="0"/>
                          <a:cs typeface="Candara"/>
                        </a:rPr>
                        <a:t>Major Bleed</a:t>
                      </a:r>
                      <a:endParaRPr lang="en-CA" sz="1400" b="0" noProof="0" dirty="0">
                        <a:solidFill>
                          <a:schemeClr val="tx1"/>
                        </a:solidFill>
                        <a:latin typeface="Arial Narrow" panose="020B0606020202030204" pitchFamily="34" charset="0"/>
                        <a:cs typeface="Candara"/>
                      </a:endParaRP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Intracranial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GI Bleed</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317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640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Candara"/>
                        </a:rPr>
                        <a:t>All Cause Death</a:t>
                      </a:r>
                    </a:p>
                  </a:txBody>
                  <a:tcPr anchor="ctr">
                    <a:lnL w="952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8FCF7"/>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12700" cap="flat" cmpd="sng" algn="ctr">
                      <a:solidFill>
                        <a:prstClr val="black"/>
                      </a:solidFill>
                      <a:prstDash val="solid"/>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3175" cap="flat" cmpd="sng" algn="ctr">
                      <a:solidFill>
                        <a:sysClr val="windowText" lastClr="000000"/>
                      </a:solidFill>
                      <a:prstDash val="sysDot"/>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200" dirty="0">
                        <a:latin typeface="Arial Narrow" panose="020B0606020202030204" pitchFamily="34" charset="0"/>
                        <a:cs typeface="Candara"/>
                      </a:endParaRPr>
                    </a:p>
                  </a:txBody>
                  <a:tcPr>
                    <a:lnL w="3175" cap="flat" cmpd="sng" algn="ctr">
                      <a:solidFill>
                        <a:sysClr val="windowText" lastClr="000000"/>
                      </a:solidFill>
                      <a:prstDash val="sysDot"/>
                      <a:round/>
                      <a:headEnd type="none" w="med" len="med"/>
                      <a:tailEnd type="none" w="med" len="med"/>
                    </a:lnL>
                    <a:lnR w="952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5"/>
                  </a:ext>
                </a:extLst>
              </a:tr>
            </a:tbl>
          </a:graphicData>
        </a:graphic>
      </p:graphicFrame>
      <p:sp>
        <p:nvSpPr>
          <p:cNvPr id="71" name="Arrow: Striped Right 70">
            <a:extLst>
              <a:ext uri="{FF2B5EF4-FFF2-40B4-BE49-F238E27FC236}">
                <a16:creationId xmlns:a16="http://schemas.microsoft.com/office/drawing/2014/main" id="{396AC0A9-6501-4AFB-84BA-E1110F9B631F}"/>
              </a:ext>
            </a:extLst>
          </p:cNvPr>
          <p:cNvSpPr/>
          <p:nvPr/>
        </p:nvSpPr>
        <p:spPr>
          <a:xfrm rot="5400000" flipV="1">
            <a:off x="2228052" y="2291796"/>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Arrow: Striped Right 71">
            <a:extLst>
              <a:ext uri="{FF2B5EF4-FFF2-40B4-BE49-F238E27FC236}">
                <a16:creationId xmlns:a16="http://schemas.microsoft.com/office/drawing/2014/main" id="{B6C88D90-011D-4C52-9372-57A6FFFDE29E}"/>
              </a:ext>
            </a:extLst>
          </p:cNvPr>
          <p:cNvSpPr/>
          <p:nvPr/>
        </p:nvSpPr>
        <p:spPr>
          <a:xfrm rot="5400000" flipV="1">
            <a:off x="2228052" y="2910996"/>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3" name="Arrow: Striped Right 72">
            <a:extLst>
              <a:ext uri="{FF2B5EF4-FFF2-40B4-BE49-F238E27FC236}">
                <a16:creationId xmlns:a16="http://schemas.microsoft.com/office/drawing/2014/main" id="{0B4EE923-FA1F-4214-9FAD-B68B74D8345E}"/>
              </a:ext>
            </a:extLst>
          </p:cNvPr>
          <p:cNvSpPr/>
          <p:nvPr/>
        </p:nvSpPr>
        <p:spPr>
          <a:xfrm rot="5400000" flipV="1">
            <a:off x="2228052" y="3542552"/>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Left-Right Arrow 28">
            <a:extLst>
              <a:ext uri="{FF2B5EF4-FFF2-40B4-BE49-F238E27FC236}">
                <a16:creationId xmlns:a16="http://schemas.microsoft.com/office/drawing/2014/main" id="{B0F44248-E5E5-4281-924A-BAFAFE5D2319}"/>
              </a:ext>
            </a:extLst>
          </p:cNvPr>
          <p:cNvSpPr/>
          <p:nvPr/>
        </p:nvSpPr>
        <p:spPr>
          <a:xfrm>
            <a:off x="2121372" y="425812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5" name="Arrow: Striped Right 74">
            <a:extLst>
              <a:ext uri="{FF2B5EF4-FFF2-40B4-BE49-F238E27FC236}">
                <a16:creationId xmlns:a16="http://schemas.microsoft.com/office/drawing/2014/main" id="{8A5B12BE-CB57-4770-AC2B-F460FA6B90D2}"/>
              </a:ext>
            </a:extLst>
          </p:cNvPr>
          <p:cNvSpPr/>
          <p:nvPr/>
        </p:nvSpPr>
        <p:spPr>
          <a:xfrm rot="5400000" flipV="1">
            <a:off x="2228052" y="4837783"/>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Arrow: Striped Right 75">
            <a:extLst>
              <a:ext uri="{FF2B5EF4-FFF2-40B4-BE49-F238E27FC236}">
                <a16:creationId xmlns:a16="http://schemas.microsoft.com/office/drawing/2014/main" id="{269A9489-E97E-4290-8D3E-32A7B3830F0F}"/>
              </a:ext>
            </a:extLst>
          </p:cNvPr>
          <p:cNvSpPr/>
          <p:nvPr/>
        </p:nvSpPr>
        <p:spPr>
          <a:xfrm rot="16200000">
            <a:off x="4573972" y="4197389"/>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Left-Right Arrow 28">
            <a:extLst>
              <a:ext uri="{FF2B5EF4-FFF2-40B4-BE49-F238E27FC236}">
                <a16:creationId xmlns:a16="http://schemas.microsoft.com/office/drawing/2014/main" id="{15B9F13F-DE44-4E32-AFBB-B23F85A709E2}"/>
              </a:ext>
            </a:extLst>
          </p:cNvPr>
          <p:cNvSpPr/>
          <p:nvPr/>
        </p:nvSpPr>
        <p:spPr>
          <a:xfrm>
            <a:off x="4540923" y="489030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78" name="Arrow: Striped Right 77">
            <a:extLst>
              <a:ext uri="{FF2B5EF4-FFF2-40B4-BE49-F238E27FC236}">
                <a16:creationId xmlns:a16="http://schemas.microsoft.com/office/drawing/2014/main" id="{58B75706-6631-4E02-9A1B-D5899431D8F9}"/>
              </a:ext>
            </a:extLst>
          </p:cNvPr>
          <p:cNvSpPr/>
          <p:nvPr/>
        </p:nvSpPr>
        <p:spPr>
          <a:xfrm rot="5400000" flipV="1">
            <a:off x="4606390"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9" name="Left-Right Arrow 28">
            <a:extLst>
              <a:ext uri="{FF2B5EF4-FFF2-40B4-BE49-F238E27FC236}">
                <a16:creationId xmlns:a16="http://schemas.microsoft.com/office/drawing/2014/main" id="{39B0C8B1-69DE-410A-B77C-FFFF053EA81A}"/>
              </a:ext>
            </a:extLst>
          </p:cNvPr>
          <p:cNvSpPr/>
          <p:nvPr/>
        </p:nvSpPr>
        <p:spPr>
          <a:xfrm>
            <a:off x="4540923"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0" name="Arrow: Striped Right 79">
            <a:extLst>
              <a:ext uri="{FF2B5EF4-FFF2-40B4-BE49-F238E27FC236}">
                <a16:creationId xmlns:a16="http://schemas.microsoft.com/office/drawing/2014/main" id="{D3261D7E-0B38-404D-B24B-EC302F2CC7B3}"/>
              </a:ext>
            </a:extLst>
          </p:cNvPr>
          <p:cNvSpPr/>
          <p:nvPr/>
        </p:nvSpPr>
        <p:spPr>
          <a:xfrm rot="5400000" flipV="1">
            <a:off x="4643774" y="226976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Arrow: Striped Right 80">
            <a:extLst>
              <a:ext uri="{FF2B5EF4-FFF2-40B4-BE49-F238E27FC236}">
                <a16:creationId xmlns:a16="http://schemas.microsoft.com/office/drawing/2014/main" id="{DD4505BD-A528-4EE0-BAF3-AFC9F9125D78}"/>
              </a:ext>
            </a:extLst>
          </p:cNvPr>
          <p:cNvSpPr/>
          <p:nvPr/>
        </p:nvSpPr>
        <p:spPr>
          <a:xfrm rot="16200000">
            <a:off x="7072292" y="4180664"/>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2" name="Left-Right Arrow 28">
            <a:extLst>
              <a:ext uri="{FF2B5EF4-FFF2-40B4-BE49-F238E27FC236}">
                <a16:creationId xmlns:a16="http://schemas.microsoft.com/office/drawing/2014/main" id="{19305D01-49A6-476A-BBF9-CEC9D6190A92}"/>
              </a:ext>
            </a:extLst>
          </p:cNvPr>
          <p:cNvSpPr/>
          <p:nvPr/>
        </p:nvSpPr>
        <p:spPr>
          <a:xfrm>
            <a:off x="6926294" y="4867622"/>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3" name="Arrow: Striped Right 82">
            <a:extLst>
              <a:ext uri="{FF2B5EF4-FFF2-40B4-BE49-F238E27FC236}">
                <a16:creationId xmlns:a16="http://schemas.microsoft.com/office/drawing/2014/main" id="{BB8B9682-0F79-45B1-BB19-AC52DBBB1897}"/>
              </a:ext>
            </a:extLst>
          </p:cNvPr>
          <p:cNvSpPr/>
          <p:nvPr/>
        </p:nvSpPr>
        <p:spPr>
          <a:xfrm rot="5400000" flipV="1">
            <a:off x="6984728"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4" name="Left-Right Arrow 28">
            <a:extLst>
              <a:ext uri="{FF2B5EF4-FFF2-40B4-BE49-F238E27FC236}">
                <a16:creationId xmlns:a16="http://schemas.microsoft.com/office/drawing/2014/main" id="{497D273F-67A5-4DC2-B954-E2D977D4B956}"/>
              </a:ext>
            </a:extLst>
          </p:cNvPr>
          <p:cNvSpPr/>
          <p:nvPr/>
        </p:nvSpPr>
        <p:spPr>
          <a:xfrm>
            <a:off x="6926294" y="2937283"/>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5" name="Left-Right Arrow 28">
            <a:extLst>
              <a:ext uri="{FF2B5EF4-FFF2-40B4-BE49-F238E27FC236}">
                <a16:creationId xmlns:a16="http://schemas.microsoft.com/office/drawing/2014/main" id="{881AB8E7-C81B-4FD2-8629-D7F212E915D9}"/>
              </a:ext>
            </a:extLst>
          </p:cNvPr>
          <p:cNvSpPr/>
          <p:nvPr/>
        </p:nvSpPr>
        <p:spPr>
          <a:xfrm>
            <a:off x="6896544"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86" name="Arrow: Striped Right 85">
            <a:extLst>
              <a:ext uri="{FF2B5EF4-FFF2-40B4-BE49-F238E27FC236}">
                <a16:creationId xmlns:a16="http://schemas.microsoft.com/office/drawing/2014/main" id="{86D070EA-23BA-41CD-BC5A-835395317676}"/>
              </a:ext>
            </a:extLst>
          </p:cNvPr>
          <p:cNvSpPr/>
          <p:nvPr/>
        </p:nvSpPr>
        <p:spPr>
          <a:xfrm rot="5400000" flipV="1">
            <a:off x="3427161" y="226341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Arrow: Striped Right 86">
            <a:extLst>
              <a:ext uri="{FF2B5EF4-FFF2-40B4-BE49-F238E27FC236}">
                <a16:creationId xmlns:a16="http://schemas.microsoft.com/office/drawing/2014/main" id="{CF2882FF-19F2-441E-8520-847DB8FCC859}"/>
              </a:ext>
            </a:extLst>
          </p:cNvPr>
          <p:cNvSpPr/>
          <p:nvPr/>
        </p:nvSpPr>
        <p:spPr>
          <a:xfrm rot="5400000" flipV="1">
            <a:off x="3427161" y="2931060"/>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8" name="Arrow: Striped Right 87">
            <a:extLst>
              <a:ext uri="{FF2B5EF4-FFF2-40B4-BE49-F238E27FC236}">
                <a16:creationId xmlns:a16="http://schemas.microsoft.com/office/drawing/2014/main" id="{87E5ED33-A53A-42BB-B21A-CE6DB9FAC2AD}"/>
              </a:ext>
            </a:extLst>
          </p:cNvPr>
          <p:cNvSpPr/>
          <p:nvPr/>
        </p:nvSpPr>
        <p:spPr>
          <a:xfrm rot="5400000" flipV="1">
            <a:off x="3417221" y="355425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9" name="Arrow: Striped Right 88">
            <a:extLst>
              <a:ext uri="{FF2B5EF4-FFF2-40B4-BE49-F238E27FC236}">
                <a16:creationId xmlns:a16="http://schemas.microsoft.com/office/drawing/2014/main" id="{6C3001D5-B0EB-4877-B9AA-70F7C74FCC68}"/>
              </a:ext>
            </a:extLst>
          </p:cNvPr>
          <p:cNvSpPr/>
          <p:nvPr/>
        </p:nvSpPr>
        <p:spPr>
          <a:xfrm rot="5400000" flipV="1">
            <a:off x="3461972" y="4228250"/>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0" name="Left-Right Arrow 28">
            <a:extLst>
              <a:ext uri="{FF2B5EF4-FFF2-40B4-BE49-F238E27FC236}">
                <a16:creationId xmlns:a16="http://schemas.microsoft.com/office/drawing/2014/main" id="{A36C39DA-A13E-40E3-B488-3DB165C2DB33}"/>
              </a:ext>
            </a:extLst>
          </p:cNvPr>
          <p:cNvSpPr/>
          <p:nvPr/>
        </p:nvSpPr>
        <p:spPr>
          <a:xfrm>
            <a:off x="5684213" y="2279645"/>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1" name="Arrow: Striped Right 90">
            <a:extLst>
              <a:ext uri="{FF2B5EF4-FFF2-40B4-BE49-F238E27FC236}">
                <a16:creationId xmlns:a16="http://schemas.microsoft.com/office/drawing/2014/main" id="{F73E1C80-D0C6-4730-9106-4C0205C3D419}"/>
              </a:ext>
            </a:extLst>
          </p:cNvPr>
          <p:cNvSpPr/>
          <p:nvPr/>
        </p:nvSpPr>
        <p:spPr>
          <a:xfrm rot="5400000" flipV="1">
            <a:off x="5782738" y="291605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2" name="Arrow: Striped Right 91">
            <a:extLst>
              <a:ext uri="{FF2B5EF4-FFF2-40B4-BE49-F238E27FC236}">
                <a16:creationId xmlns:a16="http://schemas.microsoft.com/office/drawing/2014/main" id="{D530267B-01DB-4862-9A97-301774D09CBC}"/>
              </a:ext>
            </a:extLst>
          </p:cNvPr>
          <p:cNvSpPr/>
          <p:nvPr/>
        </p:nvSpPr>
        <p:spPr>
          <a:xfrm rot="5400000" flipV="1">
            <a:off x="5795559" y="3598185"/>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Left-Right Arrow 28">
            <a:extLst>
              <a:ext uri="{FF2B5EF4-FFF2-40B4-BE49-F238E27FC236}">
                <a16:creationId xmlns:a16="http://schemas.microsoft.com/office/drawing/2014/main" id="{ECF567BB-CF2C-4055-B34E-752D09CEA212}"/>
              </a:ext>
            </a:extLst>
          </p:cNvPr>
          <p:cNvSpPr/>
          <p:nvPr/>
        </p:nvSpPr>
        <p:spPr>
          <a:xfrm>
            <a:off x="5731692" y="423459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4" name="Arrow: Striped Right 93">
            <a:extLst>
              <a:ext uri="{FF2B5EF4-FFF2-40B4-BE49-F238E27FC236}">
                <a16:creationId xmlns:a16="http://schemas.microsoft.com/office/drawing/2014/main" id="{BFCD47D6-CD89-4721-A824-D518144392E1}"/>
              </a:ext>
            </a:extLst>
          </p:cNvPr>
          <p:cNvSpPr/>
          <p:nvPr/>
        </p:nvSpPr>
        <p:spPr>
          <a:xfrm rot="16200000">
            <a:off x="8184294" y="4180664"/>
            <a:ext cx="457200" cy="365760"/>
          </a:xfrm>
          <a:prstGeom prst="stripedRightArrow">
            <a:avLst/>
          </a:prstGeom>
          <a:solidFill>
            <a:srgbClr val="FF717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Arrow: Striped Right 94">
            <a:extLst>
              <a:ext uri="{FF2B5EF4-FFF2-40B4-BE49-F238E27FC236}">
                <a16:creationId xmlns:a16="http://schemas.microsoft.com/office/drawing/2014/main" id="{4CACC3B0-4496-413D-BC7B-B1367B686DAA}"/>
              </a:ext>
            </a:extLst>
          </p:cNvPr>
          <p:cNvSpPr/>
          <p:nvPr/>
        </p:nvSpPr>
        <p:spPr>
          <a:xfrm rot="5400000" flipV="1">
            <a:off x="8173899" y="3573051"/>
            <a:ext cx="457200" cy="365760"/>
          </a:xfrm>
          <a:prstGeom prst="stripedRightArrow">
            <a:avLst/>
          </a:prstGeom>
          <a:solidFill>
            <a:srgbClr val="A2F10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6" name="Left-Right Arrow 28">
            <a:extLst>
              <a:ext uri="{FF2B5EF4-FFF2-40B4-BE49-F238E27FC236}">
                <a16:creationId xmlns:a16="http://schemas.microsoft.com/office/drawing/2014/main" id="{346417BC-7366-4ABD-A5DF-AC718B08771B}"/>
              </a:ext>
            </a:extLst>
          </p:cNvPr>
          <p:cNvSpPr/>
          <p:nvPr/>
        </p:nvSpPr>
        <p:spPr>
          <a:xfrm>
            <a:off x="8092854" y="2941106"/>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
        <p:nvSpPr>
          <p:cNvPr id="97" name="Left-Right Arrow 28">
            <a:extLst>
              <a:ext uri="{FF2B5EF4-FFF2-40B4-BE49-F238E27FC236}">
                <a16:creationId xmlns:a16="http://schemas.microsoft.com/office/drawing/2014/main" id="{1D74EC1D-8B0A-4F88-ABE7-96F8132AACE3}"/>
              </a:ext>
            </a:extLst>
          </p:cNvPr>
          <p:cNvSpPr/>
          <p:nvPr/>
        </p:nvSpPr>
        <p:spPr>
          <a:xfrm>
            <a:off x="8070499" y="2268788"/>
            <a:ext cx="640080" cy="365760"/>
          </a:xfrm>
          <a:prstGeom prst="leftRightArrow">
            <a:avLst/>
          </a:prstGeom>
          <a:solidFill>
            <a:sysClr val="windowText" lastClr="000000">
              <a:lumMod val="75000"/>
              <a:lumOff val="25000"/>
            </a:sysClr>
          </a:solidFill>
          <a:ln w="12700" cap="flat" cmpd="sng" algn="ctr">
            <a:noFill/>
            <a:prstDash val="solid"/>
            <a:miter lim="800000"/>
          </a:ln>
          <a:effectLst>
            <a:outerShdw blurRad="50800" dist="38100" dir="2700000" algn="tl" rotWithShape="0">
              <a:prstClr val="black">
                <a:alpha val="40000"/>
              </a:prstClr>
            </a:outerShdw>
          </a:effectLst>
          <a:scene3d>
            <a:camera prst="orthographicFront"/>
            <a:lightRig rig="harsh" dir="t">
              <a:rot lat="0" lon="0" rev="1200000"/>
            </a:lightRig>
          </a:scene3d>
          <a:sp3d/>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1" u="none" strike="noStrike" kern="0" cap="none" spc="0" normalizeH="0" baseline="0" noProof="0">
              <a:ln>
                <a:noFill/>
              </a:ln>
              <a:solidFill>
                <a:srgbClr val="000000"/>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849107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0"/>
            <a:ext cx="6626225" cy="1754326"/>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ARISTOPHANES</a:t>
            </a:r>
            <a:r>
              <a:rPr lang="en-US" sz="3200" b="1" dirty="0">
                <a:solidFill>
                  <a:prstClr val="black">
                    <a:lumMod val="75000"/>
                    <a:lumOff val="25000"/>
                  </a:prstClr>
                </a:solidFill>
                <a:latin typeface="Arial Narrow" panose="020B0606020202030204" pitchFamily="34" charset="0"/>
                <a:cs typeface="Aharoni" panose="02010803020104030203" pitchFamily="2" charset="-79"/>
              </a:rPr>
              <a:t>:</a:t>
            </a:r>
          </a:p>
          <a:p>
            <a:pPr>
              <a:defRPr/>
            </a:pPr>
            <a:r>
              <a:rPr lang="en-US" sz="2200" b="1" dirty="0">
                <a:solidFill>
                  <a:srgbClr val="13A985"/>
                </a:solidFill>
                <a:latin typeface="Arial Narrow" panose="020B0606020202030204" pitchFamily="34" charset="0"/>
                <a:cs typeface="Aharoni" panose="02010803020104030203" pitchFamily="2" charset="-79"/>
              </a:rPr>
              <a:t>Rate of Stroke/SE and Major Bleeding Among Patients With NVAF Who Were Prescribed NOACs or Warfarin</a:t>
            </a:r>
            <a:endParaRPr lang="en-CA" sz="2200" b="1" dirty="0">
              <a:solidFill>
                <a:srgbClr val="13A985"/>
              </a:solidFill>
              <a:latin typeface="Arial Narrow" panose="020B0606020202030204" pitchFamily="34" charset="0"/>
              <a:cs typeface="Aharoni" panose="02010803020104030203" pitchFamily="2" charset="-79"/>
            </a:endParaRP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29142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9" name="Rectangle 8">
            <a:extLst>
              <a:ext uri="{FF2B5EF4-FFF2-40B4-BE49-F238E27FC236}">
                <a16:creationId xmlns:a16="http://schemas.microsoft.com/office/drawing/2014/main" id="{7D996066-48DD-47EF-B448-CB73295B8CF1}"/>
              </a:ext>
            </a:extLst>
          </p:cNvPr>
          <p:cNvSpPr/>
          <p:nvPr/>
        </p:nvSpPr>
        <p:spPr>
          <a:xfrm>
            <a:off x="308296" y="2014781"/>
            <a:ext cx="8527408" cy="830996"/>
          </a:xfrm>
          <a:prstGeom prst="rect">
            <a:avLst/>
          </a:prstGeom>
          <a:solidFill>
            <a:srgbClr val="E8FCF7"/>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Study Objectives: </a:t>
            </a:r>
            <a:r>
              <a:rPr kumimoji="0" lang="en-US" sz="2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Compare the rate of stroke/SE and major bleeding among a large number of patients with NVAF on NOACs or warfarin</a:t>
            </a:r>
          </a:p>
        </p:txBody>
      </p:sp>
      <p:sp>
        <p:nvSpPr>
          <p:cNvPr id="12" name="TextBox 11">
            <a:extLst>
              <a:ext uri="{FF2B5EF4-FFF2-40B4-BE49-F238E27FC236}">
                <a16:creationId xmlns:a16="http://schemas.microsoft.com/office/drawing/2014/main" id="{FD9B23D9-3105-455C-BB4E-9ED69A2376E1}"/>
              </a:ext>
            </a:extLst>
          </p:cNvPr>
          <p:cNvSpPr txBox="1"/>
          <p:nvPr/>
        </p:nvSpPr>
        <p:spPr>
          <a:xfrm>
            <a:off x="401870" y="3034771"/>
            <a:ext cx="8415438" cy="461665"/>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Retrospective, observational cohort study</a:t>
            </a:r>
          </a:p>
        </p:txBody>
      </p:sp>
      <p:sp>
        <p:nvSpPr>
          <p:cNvPr id="13" name="Rectangle 12">
            <a:extLst>
              <a:ext uri="{FF2B5EF4-FFF2-40B4-BE49-F238E27FC236}">
                <a16:creationId xmlns:a16="http://schemas.microsoft.com/office/drawing/2014/main" id="{2B8F592C-EE66-486B-A93F-BEAFE2DDB281}"/>
              </a:ext>
            </a:extLst>
          </p:cNvPr>
          <p:cNvSpPr/>
          <p:nvPr/>
        </p:nvSpPr>
        <p:spPr>
          <a:xfrm>
            <a:off x="431847" y="3760490"/>
            <a:ext cx="8453539" cy="2000548"/>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A</a:t>
            </a:r>
            <a:r>
              <a:rPr kumimoji="0" lang="en-US" sz="2800" b="0" i="0" u="none" strike="noStrike" kern="1200" cap="none" spc="0" normalizeH="0" baseline="0" noProof="0" dirty="0">
                <a:ln>
                  <a:noFill/>
                </a:ln>
                <a:solidFill>
                  <a:srgbClr val="2A4364"/>
                </a:solidFill>
                <a:effectLst/>
                <a:uLnTx/>
                <a:uFillTx/>
                <a:latin typeface="Arial Narrow" panose="020B0606020202030204" pitchFamily="34" charset="0"/>
                <a:ea typeface="MS PGothic"/>
                <a:cs typeface="+mn-cs"/>
              </a:rPr>
              <a:t> </a:t>
            </a: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total of 466 991 patients with NVAF were included in the study:</a:t>
            </a:r>
          </a:p>
          <a:p>
            <a:pPr marL="790956" marR="0" lvl="1"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Apixaban (n = 108,852)</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Dabigatran (n = 37,724)</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Rivaroxaban (n = 153,002)</a:t>
            </a:r>
          </a:p>
          <a:p>
            <a:pPr marL="790956" marR="0" lvl="2" indent="-342900" algn="l" defTabSz="914400" rtl="0" eaLnBrk="1" fontAlgn="base" latinLnBrk="0" hangingPunct="1">
              <a:lnSpc>
                <a:spcPct val="100000"/>
              </a:lnSpc>
              <a:spcBef>
                <a:spcPct val="0"/>
              </a:spcBef>
              <a:spcAft>
                <a:spcPct val="0"/>
              </a:spcAft>
              <a:buClr>
                <a:srgbClr val="62C3A8"/>
              </a:buClr>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Arial Narrow" panose="020B0606020202030204" pitchFamily="34" charset="0"/>
                <a:ea typeface="+mn-ea"/>
                <a:cs typeface="Arial" panose="020B0604020202020204" pitchFamily="34" charset="0"/>
              </a:rPr>
              <a:t>Warfarin (n = 167,413)</a:t>
            </a:r>
          </a:p>
        </p:txBody>
      </p:sp>
    </p:spTree>
    <p:extLst>
      <p:ext uri="{BB962C8B-B14F-4D97-AF65-F5344CB8AC3E}">
        <p14:creationId xmlns:p14="http://schemas.microsoft.com/office/powerpoint/2010/main" val="410676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7901" y="11952"/>
            <a:ext cx="6626225"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Apixaban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2E3ED80-1946-47BE-A9D9-8B8AD746B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09" y="1639819"/>
            <a:ext cx="9086181" cy="305247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spTree>
    <p:extLst>
      <p:ext uri="{BB962C8B-B14F-4D97-AF65-F5344CB8AC3E}">
        <p14:creationId xmlns:p14="http://schemas.microsoft.com/office/powerpoint/2010/main" val="63771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7901" y="11952"/>
            <a:ext cx="6626225"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Dabigatran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0220E6A2-FFAB-497D-9E55-53F20462A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65410"/>
            <a:ext cx="9144000" cy="3190847"/>
          </a:xfrm>
          <a:prstGeom prst="rect">
            <a:avLst/>
          </a:prstGeom>
        </p:spPr>
      </p:pic>
    </p:spTree>
    <p:extLst>
      <p:ext uri="{BB962C8B-B14F-4D97-AF65-F5344CB8AC3E}">
        <p14:creationId xmlns:p14="http://schemas.microsoft.com/office/powerpoint/2010/main" val="288279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07886"/>
          </a:xfrm>
          <a:prstGeom prst="rect">
            <a:avLst/>
          </a:prstGeom>
          <a:noFill/>
        </p:spPr>
        <p:txBody>
          <a:bodyPr wrap="square">
            <a:spAutoFit/>
          </a:bodyPr>
          <a:lstStyle/>
          <a:p>
            <a:pPr lvl="0">
              <a:defRPr/>
            </a:pPr>
            <a:r>
              <a:rPr lang="en-CA" sz="4000" b="1" dirty="0">
                <a:solidFill>
                  <a:srgbClr val="3A3A3C"/>
                </a:solidFill>
                <a:latin typeface="Arial Narrow" panose="020B0606020202030204" pitchFamily="34" charset="0"/>
                <a:cs typeface="Aharoni" panose="02010803020104030203" pitchFamily="2" charset="-79"/>
              </a:rPr>
              <a:t>Disclosure of Financial Support</a:t>
            </a:r>
          </a:p>
        </p:txBody>
      </p:sp>
      <p:sp>
        <p:nvSpPr>
          <p:cNvPr id="9" name="Content Placeholder 2">
            <a:extLst>
              <a:ext uri="{FF2B5EF4-FFF2-40B4-BE49-F238E27FC236}">
                <a16:creationId xmlns:a16="http://schemas.microsoft.com/office/drawing/2014/main" id="{FF9A993F-3DEE-4603-A3C8-A1D01324CE77}"/>
              </a:ext>
            </a:extLst>
          </p:cNvPr>
          <p:cNvSpPr txBox="1">
            <a:spLocks/>
          </p:cNvSpPr>
          <p:nvPr/>
        </p:nvSpPr>
        <p:spPr>
          <a:xfrm>
            <a:off x="271009" y="1278357"/>
            <a:ext cx="8720592" cy="49097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This program has received financial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in the form of an educational grant.</a:t>
            </a: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This program has received in-kind support from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BMS and Pfizer Alliance Canada </a:t>
            </a:r>
            <a:r>
              <a:rPr kumimoji="0" lang="en-CA"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in the form of logistical support. </a:t>
            </a:r>
            <a:endParaRPr kumimoji="0" lang="en-CA" sz="2400" b="0"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2400" b="1"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sng"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Potential for conflict(s) of interest:</a:t>
            </a:r>
            <a:endParaRPr kumimoji="0" lang="en-US" sz="2400" b="1" i="0" u="none" strike="noStrike" kern="0" cap="none" spc="0" normalizeH="0" baseline="0" noProof="0" dirty="0">
              <a:ln>
                <a:noFill/>
              </a:ln>
              <a:solidFill>
                <a:srgbClr val="13A985"/>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90000"/>
              </a:lnSpc>
              <a:spcBef>
                <a:spcPts val="200"/>
              </a:spcBef>
              <a:spcAft>
                <a:spcPts val="0"/>
              </a:spcAft>
              <a:buClrTx/>
              <a:buSzTx/>
              <a:buFont typeface="Arial" panose="020B0604020202020204" pitchFamily="34" charset="0"/>
              <a:buNone/>
              <a:tabLst/>
              <a:defRPr/>
            </a:pPr>
            <a:endParaRPr kumimoji="0" lang="en-US" sz="2400" b="1" i="0" u="sng"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mn-cs"/>
              <a:sym typeface="Arial Narrow Bold" charset="0"/>
            </a:endParaRPr>
          </a:p>
          <a:p>
            <a:pPr marL="0" marR="0" lvl="0" indent="0" algn="l"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[Presenter]</a:t>
            </a:r>
            <a:r>
              <a:rPr kumimoji="0" lang="en-US" sz="2400" b="1" i="1" u="none" strike="noStrike" kern="0" cap="none" spc="0" normalizeH="0" baseline="0" noProof="0" dirty="0">
                <a:ln>
                  <a:noFill/>
                </a:ln>
                <a:solidFill>
                  <a:srgbClr val="13A985"/>
                </a:solidFill>
                <a:effectLst/>
                <a:uLnTx/>
                <a:uFillTx/>
                <a:latin typeface="Arial Narrow" panose="020B0606020202030204" pitchFamily="34" charset="0"/>
                <a:ea typeface="+mn-ea"/>
                <a:cs typeface="+mn-cs"/>
                <a:sym typeface="Arial Narrow Bold" charset="0"/>
              </a:rPr>
              <a:t> </a:t>
            </a: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charset="0"/>
              </a:rPr>
              <a:t>has received [payment/funding, etc.] from [organization supporting this program AND/OR organization whose product(s) are being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r>
              <a:rPr kumimoji="0" lang="en-CA" sz="24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sym typeface="Arial Narrow Bold Italic" charset="0"/>
              </a:rPr>
              <a:t>BMS and Pfizer Alliance Canada  Canada developed, licenses, distributes and benefits from the sale of  a product that will be discussed in this program</a:t>
            </a: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1"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a:p>
            <a:pPr marL="0" marR="0" lvl="1" indent="0" algn="l" defTabSz="914400" rtl="0" eaLnBrk="1" fontAlgn="auto" latinLnBrk="0" hangingPunct="1">
              <a:lnSpc>
                <a:spcPct val="90000"/>
              </a:lnSpc>
              <a:spcBef>
                <a:spcPts val="400"/>
              </a:spcBef>
              <a:spcAft>
                <a:spcPts val="0"/>
              </a:spcAft>
              <a:buClr>
                <a:srgbClr val="595959"/>
              </a:buClr>
              <a:buSzTx/>
              <a:buFont typeface="Arial" panose="020B0604020202020204" pitchFamily="34" charset="0"/>
              <a:buNone/>
              <a:tabLst/>
              <a:defRPr/>
            </a:pPr>
            <a:endParaRPr kumimoji="0" lang="en-US" sz="2400" b="0" i="0" u="sng" strike="noStrike" kern="0" cap="none" spc="0" normalizeH="0" baseline="0" noProof="0" dirty="0">
              <a:ln>
                <a:noFill/>
              </a:ln>
              <a:solidFill>
                <a:srgbClr val="1B1A5A"/>
              </a:solidFill>
              <a:effectLst/>
              <a:uLnTx/>
              <a:uFillTx/>
              <a:latin typeface="Arial Narrow" panose="020B0606020202030204" pitchFamily="34" charset="0"/>
              <a:ea typeface="MS PGothic" pitchFamily="34" charset="-128"/>
              <a:cs typeface="+mn-cs"/>
              <a:sym typeface="Arial Narrow Bold Italic" charset="0"/>
            </a:endParaRPr>
          </a:p>
        </p:txBody>
      </p:sp>
      <p:pic>
        <p:nvPicPr>
          <p:cNvPr id="8" name="Picture 7" descr="A close up of a sign&#10;&#10;Description automatically generated">
            <a:extLst>
              <a:ext uri="{FF2B5EF4-FFF2-40B4-BE49-F238E27FC236}">
                <a16:creationId xmlns:a16="http://schemas.microsoft.com/office/drawing/2014/main" id="{FE5D3BB0-AA01-4EE0-BFD1-AEF7CDB0B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509450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08141" y="11952"/>
            <a:ext cx="6824570" cy="1200329"/>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Main Analysis: Incidence Rates and Hazard Ratios of Stroke/SE and Major Bleeding in </a:t>
            </a:r>
            <a:r>
              <a:rPr lang="en-US" sz="2400" b="1" dirty="0">
                <a:solidFill>
                  <a:srgbClr val="22E7B6"/>
                </a:solidFill>
                <a:latin typeface="Arial Narrow" panose="020B0606020202030204" pitchFamily="34" charset="0"/>
                <a:cs typeface="Aharoni" panose="02010803020104030203" pitchFamily="2" charset="-79"/>
              </a:rPr>
              <a:t>Rivaroxaban</a:t>
            </a:r>
            <a:r>
              <a:rPr lang="en-US" sz="2400" b="1" dirty="0">
                <a:solidFill>
                  <a:prstClr val="black">
                    <a:lumMod val="75000"/>
                    <a:lumOff val="25000"/>
                  </a:prstClr>
                </a:solidFill>
                <a:latin typeface="Arial Narrow" panose="020B0606020202030204" pitchFamily="34" charset="0"/>
                <a:cs typeface="Aharoni" panose="02010803020104030203" pitchFamily="2" charset="-79"/>
              </a:rPr>
              <a:t>–Warfarin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lvl="0">
              <a:defRPr/>
            </a:pPr>
            <a:r>
              <a:rPr lang="en-US" sz="900" dirty="0">
                <a:solidFill>
                  <a:prstClr val="white"/>
                </a:solidFill>
                <a:latin typeface="Arial Narrow" panose="020B0606020202030204" pitchFamily="34" charset="0"/>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4" name="Picture 3" descr="A screenshot of text&#10;&#10;Description automatically generated">
            <a:extLst>
              <a:ext uri="{FF2B5EF4-FFF2-40B4-BE49-F238E27FC236}">
                <a16:creationId xmlns:a16="http://schemas.microsoft.com/office/drawing/2014/main" id="{56419CF7-7A37-4205-9B11-414358803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415656"/>
            <a:ext cx="9144000" cy="3317688"/>
          </a:xfrm>
          <a:prstGeom prst="rect">
            <a:avLst/>
          </a:prstGeom>
        </p:spPr>
      </p:pic>
    </p:spTree>
    <p:extLst>
      <p:ext uri="{BB962C8B-B14F-4D97-AF65-F5344CB8AC3E}">
        <p14:creationId xmlns:p14="http://schemas.microsoft.com/office/powerpoint/2010/main" val="532735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6708472"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4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Apixaban</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–Dabigatran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5493A4D5-0CE8-4EE1-BC2F-60171202A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61318"/>
            <a:ext cx="9144000" cy="3325091"/>
          </a:xfrm>
          <a:prstGeom prst="rect">
            <a:avLst/>
          </a:prstGeom>
        </p:spPr>
      </p:pic>
    </p:spTree>
    <p:extLst>
      <p:ext uri="{BB962C8B-B14F-4D97-AF65-F5344CB8AC3E}">
        <p14:creationId xmlns:p14="http://schemas.microsoft.com/office/powerpoint/2010/main" val="2305919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6890308"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4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Apixaban</a:t>
            </a:r>
            <a:r>
              <a:rPr kumimoji="0" lang="en-US" sz="24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–Rivaroxaban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85" y="154850"/>
            <a:ext cx="1869886" cy="82641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4" name="Picture 3" descr="A screenshot of a cell phone&#10;&#10;Description automatically generated">
            <a:extLst>
              <a:ext uri="{FF2B5EF4-FFF2-40B4-BE49-F238E27FC236}">
                <a16:creationId xmlns:a16="http://schemas.microsoft.com/office/drawing/2014/main" id="{54696AD6-09E6-430B-9709-61C0C5938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08989"/>
            <a:ext cx="9144000" cy="3065482"/>
          </a:xfrm>
          <a:prstGeom prst="rect">
            <a:avLst/>
          </a:prstGeom>
        </p:spPr>
      </p:pic>
    </p:spTree>
    <p:extLst>
      <p:ext uri="{BB962C8B-B14F-4D97-AF65-F5344CB8AC3E}">
        <p14:creationId xmlns:p14="http://schemas.microsoft.com/office/powerpoint/2010/main" val="1210046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35193"/>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90210" y="11952"/>
            <a:ext cx="7069602" cy="11541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Main Analysis: Incidence Rates and Hazard Ratios of Stroke/SE and Major Bleeding in </a:t>
            </a:r>
            <a:r>
              <a:rPr kumimoji="0" lang="en-US" sz="2300" b="1" i="0" u="none" strike="noStrike" kern="1200" cap="none" spc="0" normalizeH="0" baseline="0" noProof="0" dirty="0">
                <a:ln>
                  <a:noFill/>
                </a:ln>
                <a:solidFill>
                  <a:srgbClr val="22E7B6"/>
                </a:solidFill>
                <a:effectLst/>
                <a:uLnTx/>
                <a:uFillTx/>
                <a:latin typeface="Arial Narrow" panose="020B0606020202030204" pitchFamily="34" charset="0"/>
                <a:ea typeface="+mn-ea"/>
                <a:cs typeface="Aharoni" panose="02010803020104030203" pitchFamily="2" charset="-79"/>
              </a:rPr>
              <a:t>Dabigatran</a:t>
            </a:r>
            <a:r>
              <a:rPr kumimoji="0" lang="en-US" sz="23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–Rivaroxaban Propensity Score-Matched Cohorts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544741"/>
            <a:ext cx="3577178" cy="23083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Lip et al. Stroke. 2018;49:2933-2944; updated January 10, 2020.</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85" y="154850"/>
            <a:ext cx="1869886" cy="826411"/>
          </a:xfrm>
          <a:prstGeom prst="rect">
            <a:avLst/>
          </a:prstGeom>
        </p:spPr>
      </p:pic>
      <p:sp>
        <p:nvSpPr>
          <p:cNvPr id="13" name="Rectangle 12">
            <a:extLst>
              <a:ext uri="{FF2B5EF4-FFF2-40B4-BE49-F238E27FC236}">
                <a16:creationId xmlns:a16="http://schemas.microsoft.com/office/drawing/2014/main" id="{068BFC82-C669-46D7-99B1-00D232FA53A3}"/>
              </a:ext>
            </a:extLst>
          </p:cNvPr>
          <p:cNvSpPr/>
          <p:nvPr/>
        </p:nvSpPr>
        <p:spPr>
          <a:xfrm>
            <a:off x="308295" y="4756257"/>
            <a:ext cx="8527408" cy="523220"/>
          </a:xfrm>
          <a:prstGeom prst="rect">
            <a:avLst/>
          </a:prstGeom>
          <a:solidFill>
            <a:srgbClr val="B6FCEF"/>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01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Limitations: </a:t>
            </a:r>
            <a:r>
              <a:rPr kumimoji="0" lang="en-US" sz="1400" b="0" i="0" u="none" strike="noStrike" kern="0" cap="none" spc="0" normalizeH="0" baseline="0" noProof="0" dirty="0">
                <a:ln>
                  <a:noFill/>
                </a:ln>
                <a:solidFill>
                  <a:prstClr val="black"/>
                </a:solidFill>
                <a:effectLst/>
                <a:uLnTx/>
                <a:uFillTx/>
                <a:latin typeface="Arial Narrow" panose="020B0606020202030204" pitchFamily="34" charset="0"/>
                <a:ea typeface="MS PGothic"/>
                <a:cs typeface="+mn-cs"/>
              </a:rPr>
              <a:t>No adequate, well-controlled head-to-head clinical trials have been conducted comparing the efficacy and safety of NOACs. Each cohort was matched separately. Therefore, it is not appropriate to compare across the cohorts.</a:t>
            </a:r>
          </a:p>
        </p:txBody>
      </p:sp>
      <p:sp>
        <p:nvSpPr>
          <p:cNvPr id="14" name="TextBox 1">
            <a:extLst>
              <a:ext uri="{FF2B5EF4-FFF2-40B4-BE49-F238E27FC236}">
                <a16:creationId xmlns:a16="http://schemas.microsoft.com/office/drawing/2014/main" id="{5C256AC9-C7EC-46B0-B56F-16A96C94AB9F}"/>
              </a:ext>
            </a:extLst>
          </p:cNvPr>
          <p:cNvSpPr txBox="1"/>
          <p:nvPr/>
        </p:nvSpPr>
        <p:spPr>
          <a:xfrm>
            <a:off x="308295" y="5421881"/>
            <a:ext cx="9422320" cy="123111"/>
          </a:xfrm>
          <a:prstGeom prst="rect">
            <a:avLst/>
          </a:prstGeom>
        </p:spPr>
        <p:txBody>
          <a:bodyPr wrap="square" lIns="0" tIns="0" rIns="0" bIns="0" rtlCol="0" anchor="b" anchorCtr="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7800" marR="0" lvl="0" indent="-177800" algn="l" defTabSz="457200" rtl="0" eaLnBrk="1" fontAlgn="auto" latinLnBrk="0" hangingPunct="1">
              <a:lnSpc>
                <a:spcPct val="80000"/>
              </a:lnSpc>
              <a:spcBef>
                <a:spcPts val="240"/>
              </a:spcBef>
              <a:spcAft>
                <a:spcPts val="0"/>
              </a:spcAft>
              <a:buClrTx/>
              <a:buSzTx/>
              <a:buFontTx/>
              <a:buNone/>
              <a:tabLst/>
              <a:defRPr/>
            </a:pP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CI, confidence interval; GI, gastrointestinal; ICH, intracranial hemorrhage; </a:t>
            </a:r>
            <a:r>
              <a:rPr kumimoji="0" lang="en-US" sz="10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NOAC, non-vitamin K antagonist oral anticoagulant; NVAF, nonvalvular atrial fibrillation; </a:t>
            </a:r>
            <a:r>
              <a:rPr kumimoji="0" lang="da-DK" sz="1000" b="0" i="0" u="none" strike="noStrike" kern="0" cap="none" spc="0" normalizeH="0" baseline="0" noProof="0" dirty="0">
                <a:ln>
                  <a:noFill/>
                </a:ln>
                <a:solidFill>
                  <a:prstClr val="black"/>
                </a:solidFill>
                <a:effectLst/>
                <a:uLnTx/>
                <a:uFillTx/>
                <a:latin typeface="Arial Narrow" panose="020B0606020202030204" pitchFamily="34" charset="0"/>
                <a:ea typeface="Arial Unicode MS" pitchFamily="34" charset="-128"/>
                <a:cs typeface="Arial Unicode MS" pitchFamily="34" charset="-128"/>
              </a:rPr>
              <a:t>SE, systemic embolism.</a:t>
            </a:r>
          </a:p>
        </p:txBody>
      </p:sp>
      <p:pic>
        <p:nvPicPr>
          <p:cNvPr id="3" name="Picture 2" descr="A close up of text on a white background&#10;&#10;Description automatically generated">
            <a:extLst>
              <a:ext uri="{FF2B5EF4-FFF2-40B4-BE49-F238E27FC236}">
                <a16:creationId xmlns:a16="http://schemas.microsoft.com/office/drawing/2014/main" id="{86B4A14B-EF03-46F0-AAE0-FBDF531704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310338"/>
            <a:ext cx="9144000" cy="3244128"/>
          </a:xfrm>
          <a:prstGeom prst="rect">
            <a:avLst/>
          </a:prstGeom>
        </p:spPr>
      </p:pic>
    </p:spTree>
    <p:extLst>
      <p:ext uri="{BB962C8B-B14F-4D97-AF65-F5344CB8AC3E}">
        <p14:creationId xmlns:p14="http://schemas.microsoft.com/office/powerpoint/2010/main" val="240836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C.C-2020-first-page.jpg">
            <a:extLst>
              <a:ext uri="{FF2B5EF4-FFF2-40B4-BE49-F238E27FC236}">
                <a16:creationId xmlns:a16="http://schemas.microsoft.com/office/drawing/2014/main" id="{5D10E17F-1E5D-4878-A289-366AA6565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1" name="Rectangle 10">
            <a:extLst>
              <a:ext uri="{FF2B5EF4-FFF2-40B4-BE49-F238E27FC236}">
                <a16:creationId xmlns:a16="http://schemas.microsoft.com/office/drawing/2014/main" id="{2FFC3471-04E4-445B-BE0F-BBA3A18235CF}"/>
              </a:ext>
            </a:extLst>
          </p:cNvPr>
          <p:cNvSpPr/>
          <p:nvPr/>
        </p:nvSpPr>
        <p:spPr>
          <a:xfrm>
            <a:off x="803560" y="2076755"/>
            <a:ext cx="7777328" cy="175432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rPr>
              <a:t>Effectiveness and Safety of Dabigatran, Rivaroxaban, and Apixaban Versus Warfarin in Nonvalvular Atrial Fibrillation</a:t>
            </a:r>
            <a:endParaRPr kumimoji="0" lang="en-US" sz="3600" b="1" i="0" u="none" strike="noStrike" kern="1200" cap="none" spc="0" normalizeH="0" baseline="0" noProof="0" dirty="0">
              <a:ln>
                <a:noFill/>
              </a:ln>
              <a:solidFill>
                <a:schemeClr val="tx1">
                  <a:lumMod val="85000"/>
                  <a:lumOff val="15000"/>
                </a:schemeClr>
              </a:solidFill>
              <a:effectLst/>
              <a:uLnTx/>
              <a:uFillTx/>
              <a:latin typeface="Arial Narrow" panose="020B0606020202030204" pitchFamily="34" charset="0"/>
              <a:ea typeface="+mn-ea"/>
              <a:cs typeface="Aharoni" panose="02010803020104030203" pitchFamily="2" charset="-79"/>
            </a:endParaRPr>
          </a:p>
        </p:txBody>
      </p:sp>
      <p:sp>
        <p:nvSpPr>
          <p:cNvPr id="12" name="TextBox 11">
            <a:extLst>
              <a:ext uri="{FF2B5EF4-FFF2-40B4-BE49-F238E27FC236}">
                <a16:creationId xmlns:a16="http://schemas.microsoft.com/office/drawing/2014/main" id="{B8CDAB89-A4C5-4014-94F2-06E132F79EFA}"/>
              </a:ext>
            </a:extLst>
          </p:cNvPr>
          <p:cNvSpPr txBox="1"/>
          <p:nvPr/>
        </p:nvSpPr>
        <p:spPr>
          <a:xfrm>
            <a:off x="8962" y="4326558"/>
            <a:ext cx="9144000"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Yao X, Abraham NS,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Sangaralingham</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LR,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Bellolio</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MF,</a:t>
            </a:r>
            <a:r>
              <a:rPr kumimoji="0" lang="en-US" sz="1400" b="1" i="0" u="none" strike="noStrike" kern="1200" cap="none" spc="50" normalizeH="0" baseline="30000" noProof="0" dirty="0">
                <a:ln>
                  <a:noFill/>
                </a:ln>
                <a:solidFill>
                  <a:srgbClr val="000000"/>
                </a:solidFill>
                <a:effectLst/>
                <a:uLnTx/>
                <a:uFillTx/>
                <a:latin typeface="Arial Narrow" panose="020B0606020202030204" pitchFamily="34" charset="0"/>
                <a:ea typeface="ＭＳ Ｐゴシック" pitchFamily="34" charset="-128"/>
                <a:cs typeface="+mn-cs"/>
              </a:rPr>
              <a:t>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McBane</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RD, Shah ND, </a:t>
            </a:r>
            <a:r>
              <a:rPr kumimoji="0" lang="en-US" sz="1400" b="1" i="0" u="none" strike="noStrike" kern="1200" cap="none" spc="50" normalizeH="0" baseline="0" noProof="0" dirty="0" err="1">
                <a:ln>
                  <a:noFill/>
                </a:ln>
                <a:solidFill>
                  <a:srgbClr val="000000"/>
                </a:solidFill>
                <a:effectLst/>
                <a:uLnTx/>
                <a:uFillTx/>
                <a:latin typeface="Arial Narrow" panose="020B0606020202030204" pitchFamily="34" charset="0"/>
                <a:ea typeface="ＭＳ Ｐゴシック" pitchFamily="34" charset="-128"/>
                <a:cs typeface="+mn-cs"/>
              </a:rPr>
              <a:t>Noseworthy</a:t>
            </a:r>
            <a:r>
              <a:rPr kumimoji="0" lang="en-US"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rPr>
              <a:t> PA</a:t>
            </a:r>
            <a:endParaRPr kumimoji="0" lang="en-US" sz="1400" b="1" i="0" u="none" strike="noStrike" kern="1200" cap="none" spc="50" normalizeH="0" baseline="30000" noProof="0" dirty="0">
              <a:ln>
                <a:noFill/>
              </a:ln>
              <a:solidFill>
                <a:srgbClr val="000000"/>
              </a:solidFill>
              <a:effectLst/>
              <a:uLnTx/>
              <a:uFillTx/>
              <a:latin typeface="Arial Narrow" panose="020B0606020202030204" pitchFamily="34" charset="0"/>
              <a:ea typeface="ＭＳ Ｐゴシック"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50" normalizeH="0" baseline="0" noProof="0" dirty="0">
              <a:ln>
                <a:noFill/>
              </a:ln>
              <a:solidFill>
                <a:srgbClr val="000000"/>
              </a:solidFill>
              <a:effectLst/>
              <a:uLnTx/>
              <a:uFillTx/>
              <a:latin typeface="Arial Narrow" panose="020B0606020202030204" pitchFamily="34" charset="0"/>
              <a:ea typeface="ＭＳ Ｐゴシック" pitchFamily="34" charset="-128"/>
              <a:cs typeface="+mn-cs"/>
            </a:endParaRPr>
          </a:p>
        </p:txBody>
      </p:sp>
      <p:sp>
        <p:nvSpPr>
          <p:cNvPr id="13" name="TextBox 12">
            <a:extLst>
              <a:ext uri="{FF2B5EF4-FFF2-40B4-BE49-F238E27FC236}">
                <a16:creationId xmlns:a16="http://schemas.microsoft.com/office/drawing/2014/main" id="{11D29624-F98D-4F41-821F-E887CE3F9DF9}"/>
              </a:ext>
            </a:extLst>
          </p:cNvPr>
          <p:cNvSpPr txBox="1"/>
          <p:nvPr/>
        </p:nvSpPr>
        <p:spPr>
          <a:xfrm>
            <a:off x="93078" y="6497773"/>
            <a:ext cx="2508842"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Lato"/>
              </a:rPr>
              <a:t>Yao et al. J Am Heart Assoc. 2016;5:e003725</a:t>
            </a:r>
          </a:p>
        </p:txBody>
      </p:sp>
      <p:cxnSp>
        <p:nvCxnSpPr>
          <p:cNvPr id="9" name="Straight Connector 8">
            <a:extLst>
              <a:ext uri="{FF2B5EF4-FFF2-40B4-BE49-F238E27FC236}">
                <a16:creationId xmlns:a16="http://schemas.microsoft.com/office/drawing/2014/main" id="{BDE11D5E-205B-4843-B530-B6E239D1A079}"/>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75B4399C-BC8E-4D0E-9231-90A636063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487324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C.C-2020-first-page.jpg">
            <a:extLst>
              <a:ext uri="{FF2B5EF4-FFF2-40B4-BE49-F238E27FC236}">
                <a16:creationId xmlns:a16="http://schemas.microsoft.com/office/drawing/2014/main" id="{E1AD7CEF-342A-49C3-9769-24658D9D4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50138"/>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Apixaban vs. Warfarin</a:t>
            </a:r>
          </a:p>
        </p:txBody>
      </p:sp>
      <p:graphicFrame>
        <p:nvGraphicFramePr>
          <p:cNvPr id="18" name="Table 17">
            <a:extLst>
              <a:ext uri="{FF2B5EF4-FFF2-40B4-BE49-F238E27FC236}">
                <a16:creationId xmlns:a16="http://schemas.microsoft.com/office/drawing/2014/main" id="{B20D4200-EA80-48B0-AD0E-F9A6CD2C7FFF}"/>
              </a:ext>
            </a:extLst>
          </p:cNvPr>
          <p:cNvGraphicFramePr>
            <a:graphicFrameLocks noGrp="1"/>
          </p:cNvGraphicFramePr>
          <p:nvPr>
            <p:extLst>
              <p:ext uri="{D42A27DB-BD31-4B8C-83A1-F6EECF244321}">
                <p14:modId xmlns:p14="http://schemas.microsoft.com/office/powerpoint/2010/main" val="1544076197"/>
              </p:ext>
            </p:extLst>
          </p:nvPr>
        </p:nvGraphicFramePr>
        <p:xfrm>
          <a:off x="581891" y="1669673"/>
          <a:ext cx="8146473" cy="3989278"/>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267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ARISTOLE</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Apixaban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5399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b="0" dirty="0">
                        <a:solidFill>
                          <a:schemeClr val="tx1"/>
                        </a:solidFill>
                        <a:effectLst/>
                        <a:latin typeface="+mn-lt"/>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16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0.79* (0.66, 0.95)</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264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0.69*** (0.60, 0.80)</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42932">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1600" dirty="0">
                        <a:effectLst/>
                        <a:latin typeface="+mn-lt"/>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Times New Roman"/>
                        </a:rPr>
                        <a:t>0.42*** (0.30, 0.58)</a:t>
                      </a:r>
                      <a:endParaRPr lang="en-US" sz="1600" dirty="0">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0" name="TextBox 19">
            <a:extLst>
              <a:ext uri="{FF2B5EF4-FFF2-40B4-BE49-F238E27FC236}">
                <a16:creationId xmlns:a16="http://schemas.microsoft.com/office/drawing/2014/main" id="{B21A9A40-E1E6-4B1C-BF22-61760C8C21E0}"/>
              </a:ext>
            </a:extLst>
          </p:cNvPr>
          <p:cNvSpPr txBox="1"/>
          <p:nvPr/>
        </p:nvSpPr>
        <p:spPr>
          <a:xfrm>
            <a:off x="755701" y="5800025"/>
            <a:ext cx="76352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p:txBody>
      </p:sp>
      <p:sp>
        <p:nvSpPr>
          <p:cNvPr id="24" name="TextBox 23">
            <a:extLst>
              <a:ext uri="{FF2B5EF4-FFF2-40B4-BE49-F238E27FC236}">
                <a16:creationId xmlns:a16="http://schemas.microsoft.com/office/drawing/2014/main" id="{B7ECA8D5-5EA7-4C7F-8ED5-18347844A5CF}"/>
              </a:ext>
            </a:extLst>
          </p:cNvPr>
          <p:cNvSpPr txBox="1"/>
          <p:nvPr/>
        </p:nvSpPr>
        <p:spPr>
          <a:xfrm>
            <a:off x="3886236" y="1912994"/>
            <a:ext cx="1940275" cy="3917996"/>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Apixaban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0.67* (0.46, 0.98)</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0.45*** (0.34, 0.59)</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Narrow" panose="020B0606020202030204" pitchFamily="34" charset="0"/>
                <a:ea typeface="Calibri"/>
                <a:cs typeface="Times New Roman"/>
              </a:rPr>
              <a:t>0.24*** (0.12, 0.50)</a:t>
            </a: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952EC9F7-0F7C-4309-A332-B6260AE7A5AA}"/>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cxnSp>
        <p:nvCxnSpPr>
          <p:cNvPr id="15" name="Straight Connector 14">
            <a:extLst>
              <a:ext uri="{FF2B5EF4-FFF2-40B4-BE49-F238E27FC236}">
                <a16:creationId xmlns:a16="http://schemas.microsoft.com/office/drawing/2014/main" id="{A74DC53F-04DD-446D-8DC7-5466B87B0C3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69BE3E24-2F67-4D5C-B6FA-991313C04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4483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C.C-2020-first-page.jpg">
            <a:extLst>
              <a:ext uri="{FF2B5EF4-FFF2-40B4-BE49-F238E27FC236}">
                <a16:creationId xmlns:a16="http://schemas.microsoft.com/office/drawing/2014/main" id="{32D0BC0E-5915-4B62-84F1-322084E1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276620"/>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Dabigatran vs. Warfarin</a:t>
            </a:r>
          </a:p>
        </p:txBody>
      </p:sp>
      <p:graphicFrame>
        <p:nvGraphicFramePr>
          <p:cNvPr id="21" name="Table 20">
            <a:extLst>
              <a:ext uri="{FF2B5EF4-FFF2-40B4-BE49-F238E27FC236}">
                <a16:creationId xmlns:a16="http://schemas.microsoft.com/office/drawing/2014/main" id="{032930E3-E733-48CE-9972-C907237DBC69}"/>
              </a:ext>
            </a:extLst>
          </p:cNvPr>
          <p:cNvGraphicFramePr>
            <a:graphicFrameLocks noGrp="1"/>
          </p:cNvGraphicFramePr>
          <p:nvPr>
            <p:extLst>
              <p:ext uri="{D42A27DB-BD31-4B8C-83A1-F6EECF244321}">
                <p14:modId xmlns:p14="http://schemas.microsoft.com/office/powerpoint/2010/main" val="3192572541"/>
              </p:ext>
            </p:extLst>
          </p:nvPr>
        </p:nvGraphicFramePr>
        <p:xfrm>
          <a:off x="581891" y="1538054"/>
          <a:ext cx="8146473" cy="4004394"/>
        </p:xfrm>
        <a:graphic>
          <a:graphicData uri="http://schemas.openxmlformats.org/drawingml/2006/table">
            <a:tbl>
              <a:tblPr firstRow="1" firstCol="1" bandRow="1"/>
              <a:tblGrid>
                <a:gridCol w="2985025">
                  <a:extLst>
                    <a:ext uri="{9D8B030D-6E8A-4147-A177-3AD203B41FA5}">
                      <a16:colId xmlns:a16="http://schemas.microsoft.com/office/drawing/2014/main" val="20000"/>
                    </a:ext>
                  </a:extLst>
                </a:gridCol>
                <a:gridCol w="2421271">
                  <a:extLst>
                    <a:ext uri="{9D8B030D-6E8A-4147-A177-3AD203B41FA5}">
                      <a16:colId xmlns:a16="http://schemas.microsoft.com/office/drawing/2014/main" val="20001"/>
                    </a:ext>
                  </a:extLst>
                </a:gridCol>
                <a:gridCol w="2740177">
                  <a:extLst>
                    <a:ext uri="{9D8B030D-6E8A-4147-A177-3AD203B41FA5}">
                      <a16:colId xmlns:a16="http://schemas.microsoft.com/office/drawing/2014/main" val="20002"/>
                    </a:ext>
                  </a:extLst>
                </a:gridCol>
              </a:tblGrid>
              <a:tr h="11819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RE-LY</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a:effectLst/>
                          <a:latin typeface="Arial Narrow" panose="020B0606020202030204" pitchFamily="34" charset="0"/>
                        </a:rPr>
                        <a:t>Dabigatran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099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18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400" b="1"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800" b="1" dirty="0">
                          <a:effectLst/>
                          <a:latin typeface="Arial Narrow" panose="020B0606020202030204" pitchFamily="34" charset="0"/>
                        </a:rPr>
                        <a:t>HR (95% CI)</a:t>
                      </a:r>
                      <a:endParaRPr lang="en-US" sz="24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68961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0.66*** (0.53, 0.82)</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247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0.93 (0.81, 1.07)</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79329">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 </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dirty="0">
                          <a:effectLst/>
                          <a:latin typeface="Arial Narrow" panose="020B0606020202030204" pitchFamily="34" charset="0"/>
                        </a:rPr>
                        <a:t>0.40*** (0.27, 0.60)</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E1880DD2-0D12-4969-B5B2-D4333EED3431}"/>
              </a:ext>
            </a:extLst>
          </p:cNvPr>
          <p:cNvSpPr txBox="1"/>
          <p:nvPr/>
        </p:nvSpPr>
        <p:spPr>
          <a:xfrm>
            <a:off x="658368" y="5542448"/>
            <a:ext cx="763526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†RE-LY results are from 150 mg; RE-LY used intent-to-treat analysis for safety outcomes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856574BA-C858-4E94-8CB4-73FCFC76BE93}"/>
              </a:ext>
            </a:extLst>
          </p:cNvPr>
          <p:cNvSpPr txBox="1"/>
          <p:nvPr/>
        </p:nvSpPr>
        <p:spPr>
          <a:xfrm>
            <a:off x="4091855" y="1814953"/>
            <a:ext cx="2062103" cy="3953390"/>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Dabigatran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0.98 (0.76, 1.26)</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0.79** (0.64, 0.94)</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160020" algn="ctr"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0.36*** (0.23, 0.56)</a:t>
            </a:r>
            <a:endParaRPr kumimoji="0" lang="en-US" sz="20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5" name="TextBox 24">
            <a:extLst>
              <a:ext uri="{FF2B5EF4-FFF2-40B4-BE49-F238E27FC236}">
                <a16:creationId xmlns:a16="http://schemas.microsoft.com/office/drawing/2014/main" id="{9127FB3A-A7D3-49F6-8B04-1BC90FF234E4}"/>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cxnSp>
        <p:nvCxnSpPr>
          <p:cNvPr id="14" name="Straight Connector 13">
            <a:extLst>
              <a:ext uri="{FF2B5EF4-FFF2-40B4-BE49-F238E27FC236}">
                <a16:creationId xmlns:a16="http://schemas.microsoft.com/office/drawing/2014/main" id="{608660DB-9665-4A9F-B954-239DD6BC3647}"/>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96D33BED-EC16-4919-A1A2-A946DC883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613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6C7D9B74-A2A8-463D-8081-96248485B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9" name="Rectangle 8">
            <a:extLst>
              <a:ext uri="{FF2B5EF4-FFF2-40B4-BE49-F238E27FC236}">
                <a16:creationId xmlns:a16="http://schemas.microsoft.com/office/drawing/2014/main" id="{8545FEA6-91B3-4CEA-BDDB-78E11F2A9A3F}"/>
              </a:ext>
            </a:extLst>
          </p:cNvPr>
          <p:cNvSpPr/>
          <p:nvPr/>
        </p:nvSpPr>
        <p:spPr>
          <a:xfrm>
            <a:off x="161925" y="161864"/>
            <a:ext cx="6408319"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schemeClr val="tx1">
                    <a:lumMod val="65000"/>
                    <a:lumOff val="35000"/>
                  </a:schemeClr>
                </a:solidFill>
                <a:effectLst/>
                <a:uLnTx/>
                <a:uFillTx/>
                <a:latin typeface="Arial Narrow" panose="020B0606020202030204" pitchFamily="34" charset="0"/>
                <a:ea typeface="+mn-ea"/>
                <a:cs typeface="Aharoni" panose="02010803020104030203" pitchFamily="2" charset="-79"/>
              </a:rPr>
              <a:t>Rivaroxaban vs. Warfarin</a:t>
            </a:r>
          </a:p>
        </p:txBody>
      </p:sp>
      <p:sp>
        <p:nvSpPr>
          <p:cNvPr id="19" name="TextBox 18">
            <a:extLst>
              <a:ext uri="{FF2B5EF4-FFF2-40B4-BE49-F238E27FC236}">
                <a16:creationId xmlns:a16="http://schemas.microsoft.com/office/drawing/2014/main" id="{DD041CE8-6410-4D88-A7E0-1DB97C72B760}"/>
              </a:ext>
            </a:extLst>
          </p:cNvPr>
          <p:cNvSpPr txBox="1"/>
          <p:nvPr/>
        </p:nvSpPr>
        <p:spPr>
          <a:xfrm>
            <a:off x="221679" y="6514168"/>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Yao, Noseworthy JAHA 2016</a:t>
            </a:r>
          </a:p>
        </p:txBody>
      </p:sp>
      <p:graphicFrame>
        <p:nvGraphicFramePr>
          <p:cNvPr id="21" name="Table 20">
            <a:extLst>
              <a:ext uri="{FF2B5EF4-FFF2-40B4-BE49-F238E27FC236}">
                <a16:creationId xmlns:a16="http://schemas.microsoft.com/office/drawing/2014/main" id="{F1A8616D-AED7-4834-8D59-34F9C063686A}"/>
              </a:ext>
            </a:extLst>
          </p:cNvPr>
          <p:cNvGraphicFramePr>
            <a:graphicFrameLocks noGrp="1"/>
          </p:cNvGraphicFramePr>
          <p:nvPr>
            <p:extLst>
              <p:ext uri="{D42A27DB-BD31-4B8C-83A1-F6EECF244321}">
                <p14:modId xmlns:p14="http://schemas.microsoft.com/office/powerpoint/2010/main" val="421599136"/>
              </p:ext>
            </p:extLst>
          </p:nvPr>
        </p:nvGraphicFramePr>
        <p:xfrm>
          <a:off x="498763" y="1489078"/>
          <a:ext cx="8146473" cy="4004392"/>
        </p:xfrm>
        <a:graphic>
          <a:graphicData uri="http://schemas.openxmlformats.org/drawingml/2006/table">
            <a:tbl>
              <a:tblPr firstRow="1" firstCol="1" bandRow="1"/>
              <a:tblGrid>
                <a:gridCol w="2977468">
                  <a:extLst>
                    <a:ext uri="{9D8B030D-6E8A-4147-A177-3AD203B41FA5}">
                      <a16:colId xmlns:a16="http://schemas.microsoft.com/office/drawing/2014/main" val="20000"/>
                    </a:ext>
                  </a:extLst>
                </a:gridCol>
                <a:gridCol w="2592059">
                  <a:extLst>
                    <a:ext uri="{9D8B030D-6E8A-4147-A177-3AD203B41FA5}">
                      <a16:colId xmlns:a16="http://schemas.microsoft.com/office/drawing/2014/main" val="20001"/>
                    </a:ext>
                  </a:extLst>
                </a:gridCol>
                <a:gridCol w="2576946">
                  <a:extLst>
                    <a:ext uri="{9D8B030D-6E8A-4147-A177-3AD203B41FA5}">
                      <a16:colId xmlns:a16="http://schemas.microsoft.com/office/drawing/2014/main" val="20002"/>
                    </a:ext>
                  </a:extLst>
                </a:gridCol>
              </a:tblGrid>
              <a:tr h="119694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600" dirty="0">
                          <a:effectLst/>
                        </a:rPr>
                        <a:t> </a:t>
                      </a: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gn="ctr">
                        <a:lnSpc>
                          <a:spcPct val="115000"/>
                        </a:lnSpc>
                        <a:spcBef>
                          <a:spcPts val="0"/>
                        </a:spcBef>
                        <a:spcAft>
                          <a:spcPts val="0"/>
                        </a:spcAft>
                      </a:pPr>
                      <a:r>
                        <a:rPr lang="en-US" sz="1600" dirty="0">
                          <a:effectLst/>
                          <a:latin typeface="Arial Narrow" panose="020B0606020202030204" pitchFamily="34" charset="0"/>
                        </a:rPr>
                        <a:t>ROCKET-AF</a:t>
                      </a:r>
                      <a:endParaRPr lang="en-US" sz="2000" dirty="0">
                        <a:effectLst/>
                        <a:latin typeface="Arial Narrow" panose="020B0606020202030204" pitchFamily="34" charset="0"/>
                      </a:endParaRPr>
                    </a:p>
                    <a:p>
                      <a:pPr marL="0" marR="0" algn="ctr">
                        <a:lnSpc>
                          <a:spcPct val="115000"/>
                        </a:lnSpc>
                        <a:spcBef>
                          <a:spcPts val="0"/>
                        </a:spcBef>
                        <a:spcAft>
                          <a:spcPts val="0"/>
                        </a:spcAft>
                      </a:pPr>
                      <a:r>
                        <a:rPr lang="en-US" sz="1600" dirty="0" err="1">
                          <a:effectLst/>
                          <a:latin typeface="Arial Narrow" panose="020B0606020202030204" pitchFamily="34" charset="0"/>
                        </a:rPr>
                        <a:t>Rivaroxaban</a:t>
                      </a:r>
                      <a:r>
                        <a:rPr lang="en-US" sz="1600" dirty="0">
                          <a:effectLst/>
                          <a:latin typeface="Arial Narrow" panose="020B0606020202030204" pitchFamily="34" charset="0"/>
                        </a:rPr>
                        <a:t> vs. Warfarin</a:t>
                      </a:r>
                      <a:endParaRPr lang="en-US" sz="20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167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b="0" dirty="0">
                        <a:solidFill>
                          <a:schemeClr val="tx1"/>
                        </a:solidFill>
                        <a:effectLst/>
                        <a:latin typeface="Calibri"/>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r>
                        <a:rPr lang="en-US" sz="1600" b="1" dirty="0">
                          <a:effectLst/>
                          <a:latin typeface="Arial Narrow" panose="020B0606020202030204" pitchFamily="34" charset="0"/>
                        </a:rPr>
                        <a:t>HR (95% CI)</a:t>
                      </a:r>
                      <a:endParaRPr lang="en-US" sz="2000" b="1"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w="28575" cap="flat" cmpd="sng" algn="ctr">
                      <a:solidFill>
                        <a:srgbClr val="0B614D"/>
                      </a:solidFill>
                      <a:prstDash val="solid"/>
                      <a:round/>
                      <a:headEnd type="none" w="med" len="med"/>
                      <a:tailEnd type="none" w="med" len="med"/>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1"/>
                  </a:ext>
                </a:extLst>
              </a:tr>
              <a:tr h="709066">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Stroke or systemic embolism</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0.88 (0.75, 1.03)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17508">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0" marR="0">
                        <a:lnSpc>
                          <a:spcPct val="115000"/>
                        </a:lnSpc>
                        <a:spcBef>
                          <a:spcPts val="0"/>
                        </a:spcBef>
                        <a:spcAft>
                          <a:spcPts val="0"/>
                        </a:spcAft>
                      </a:pPr>
                      <a:r>
                        <a:rPr lang="en-US" sz="1800" dirty="0">
                          <a:effectLst/>
                          <a:latin typeface="Arial Narrow" panose="020B0606020202030204" pitchFamily="34" charset="0"/>
                        </a:rPr>
                        <a:t>Major Bleeding</a:t>
                      </a:r>
                      <a:endParaRPr lang="en-US" sz="2400" b="0" dirty="0">
                        <a:solidFill>
                          <a:schemeClr val="tx1"/>
                        </a:solidFill>
                        <a:effectLst/>
                        <a:latin typeface="Arial Narrow" panose="020B0606020202030204" pitchFamily="34" charset="0"/>
                        <a:ea typeface="Calibri"/>
                        <a:cs typeface="Times New Roman"/>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1.04 (0.90, 1.20)</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22E7B6">
                        <a:alpha val="20000"/>
                      </a:srgbClr>
                    </a:solidFill>
                  </a:tcPr>
                </a:tc>
                <a:extLst>
                  <a:ext uri="{0D108BD9-81ED-4DB2-BD59-A6C34878D82A}">
                    <a16:rowId xmlns:a16="http://schemas.microsoft.com/office/drawing/2014/main" val="10003"/>
                  </a:ext>
                </a:extLst>
              </a:tr>
              <a:tr h="789197">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L="114300" marR="0">
                        <a:lnSpc>
                          <a:spcPct val="115000"/>
                        </a:lnSpc>
                        <a:spcBef>
                          <a:spcPts val="0"/>
                        </a:spcBef>
                        <a:spcAft>
                          <a:spcPts val="0"/>
                        </a:spcAft>
                      </a:pPr>
                      <a:r>
                        <a:rPr lang="en-US" sz="1800" b="0" dirty="0">
                          <a:effectLst/>
                          <a:latin typeface="Arial Narrow" panose="020B0606020202030204" pitchFamily="34" charset="0"/>
                        </a:rPr>
                        <a:t>Intracranial</a:t>
                      </a:r>
                      <a:r>
                        <a:rPr lang="en-US" sz="2000" b="0" dirty="0">
                          <a:effectLst/>
                          <a:latin typeface="Arial Narrow" panose="020B0606020202030204" pitchFamily="34" charset="0"/>
                        </a:rPr>
                        <a:t> </a:t>
                      </a:r>
                      <a:endParaRPr lang="en-US" sz="2800" b="0" dirty="0">
                        <a:solidFill>
                          <a:schemeClr val="tx1"/>
                        </a:solidFill>
                        <a:effectLst/>
                        <a:latin typeface="Arial Narrow" panose="020B0606020202030204" pitchFamily="34" charset="0"/>
                        <a:ea typeface="+mn-ea"/>
                        <a:cs typeface="Times New Roman"/>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160020" algn="ctr">
                        <a:lnSpc>
                          <a:spcPct val="115000"/>
                        </a:lnSpc>
                        <a:spcBef>
                          <a:spcPts val="0"/>
                        </a:spcBef>
                        <a:spcAft>
                          <a:spcPts val="0"/>
                        </a:spcAft>
                      </a:pPr>
                      <a:endParaRPr lang="en-US" sz="2000" dirty="0">
                        <a:effectLst/>
                        <a:latin typeface="Arial" panose="020B0604020202020204" pitchFamily="34" charset="0"/>
                        <a:ea typeface="Calibri"/>
                        <a:cs typeface="Arial" panose="020B0604020202020204" pitchFamily="34" charset="0"/>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algn="ctr">
                        <a:lnSpc>
                          <a:spcPct val="115000"/>
                        </a:lnSpc>
                        <a:spcBef>
                          <a:spcPts val="0"/>
                        </a:spcBef>
                        <a:spcAft>
                          <a:spcPts val="0"/>
                        </a:spcAft>
                      </a:pPr>
                      <a:r>
                        <a:rPr lang="en-US" sz="1600" dirty="0">
                          <a:solidFill>
                            <a:srgbClr val="000000"/>
                          </a:solidFill>
                          <a:effectLst/>
                          <a:latin typeface="Arial Narrow" panose="020B0606020202030204" pitchFamily="34" charset="0"/>
                          <a:ea typeface="SimSun"/>
                          <a:cs typeface="Arial" panose="020B0604020202020204" pitchFamily="34" charset="0"/>
                        </a:rPr>
                        <a:t>0.67* (0.47, 0.93)</a:t>
                      </a:r>
                      <a:endParaRPr lang="en-US" sz="2000" dirty="0">
                        <a:effectLst/>
                        <a:latin typeface="Arial Narrow" panose="020B0606020202030204" pitchFamily="34" charset="0"/>
                        <a:ea typeface="Calibri"/>
                        <a:cs typeface="Arial" panose="020B0604020202020204" pitchFamily="34" charset="0"/>
                      </a:endParaRPr>
                    </a:p>
                  </a:txBody>
                  <a:tcPr marL="68580" marR="68580" marT="0" marB="0" anchor="ctr">
                    <a:lnL>
                      <a:noFill/>
                    </a:lnL>
                    <a:lnR>
                      <a:noFill/>
                    </a:lnR>
                    <a:lnT>
                      <a:noFill/>
                    </a:lnT>
                    <a:lnB w="28575" cap="flat" cmpd="sng" algn="ctr">
                      <a:solidFill>
                        <a:srgbClr val="0B614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2" name="TextBox 21">
            <a:extLst>
              <a:ext uri="{FF2B5EF4-FFF2-40B4-BE49-F238E27FC236}">
                <a16:creationId xmlns:a16="http://schemas.microsoft.com/office/drawing/2014/main" id="{78A885E0-EE3E-4B6D-BE0A-DD0F36515FDE}"/>
              </a:ext>
            </a:extLst>
          </p:cNvPr>
          <p:cNvSpPr txBox="1"/>
          <p:nvPr/>
        </p:nvSpPr>
        <p:spPr>
          <a:xfrm>
            <a:off x="3900030" y="1761549"/>
            <a:ext cx="2191947" cy="3807196"/>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OLDW</a:t>
            </a:r>
            <a:endParaRPr kumimoji="0" lang="en-US" sz="20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Rivaroxaban vs. Warfarin</a:t>
            </a: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Narrow" panose="020B0606020202030204" pitchFamily="34" charset="0"/>
              <a:ea typeface="Calibri"/>
              <a:cs typeface="Times New Roman"/>
            </a:endParaRPr>
          </a:p>
          <a:p>
            <a:pPr marL="0" marR="0" lvl="0" indent="0" algn="ctr" defTabSz="4572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anose="020B0606020202030204" pitchFamily="34" charset="0"/>
                <a:ea typeface="Calibri"/>
                <a:cs typeface="Arial" panose="020B0604020202020204" pitchFamily="34" charset="0"/>
              </a:rPr>
              <a:t>HR (95% CI)</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0.93 (0.72, 1.19)</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1.04 (0.90, 1.20)</a:t>
            </a: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0.51*** (0.35, 0.75)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p:txBody>
      </p:sp>
      <p:sp>
        <p:nvSpPr>
          <p:cNvPr id="23" name="TextBox 22">
            <a:extLst>
              <a:ext uri="{FF2B5EF4-FFF2-40B4-BE49-F238E27FC236}">
                <a16:creationId xmlns:a16="http://schemas.microsoft.com/office/drawing/2014/main" id="{F1FE63DD-05AD-496B-A20C-F7592D642BBA}"/>
              </a:ext>
            </a:extLst>
          </p:cNvPr>
          <p:cNvSpPr txBox="1"/>
          <p:nvPr/>
        </p:nvSpPr>
        <p:spPr>
          <a:xfrm>
            <a:off x="543575" y="5621868"/>
            <a:ext cx="763526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*p&lt;0.05, **p&lt;0.01, ***p&lt;0.001</a:t>
            </a:r>
          </a:p>
        </p:txBody>
      </p:sp>
      <p:cxnSp>
        <p:nvCxnSpPr>
          <p:cNvPr id="11" name="Straight Connector 10">
            <a:extLst>
              <a:ext uri="{FF2B5EF4-FFF2-40B4-BE49-F238E27FC236}">
                <a16:creationId xmlns:a16="http://schemas.microsoft.com/office/drawing/2014/main" id="{97D5E4CA-CD3E-4EC4-92E7-0684943FECF6}"/>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pic>
        <p:nvPicPr>
          <p:cNvPr id="14" name="Picture 13" descr="A close up of a sign&#10;&#10;Description automatically generated">
            <a:extLst>
              <a:ext uri="{FF2B5EF4-FFF2-40B4-BE49-F238E27FC236}">
                <a16:creationId xmlns:a16="http://schemas.microsoft.com/office/drawing/2014/main" id="{F124A9E6-B3E4-4B1D-A5A8-8A77C037B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Tree>
    <p:extLst>
      <p:ext uri="{BB962C8B-B14F-4D97-AF65-F5344CB8AC3E}">
        <p14:creationId xmlns:p14="http://schemas.microsoft.com/office/powerpoint/2010/main" val="245061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150124" y="3433731"/>
            <a:ext cx="8993876" cy="1200329"/>
          </a:xfrm>
          <a:prstGeom prst="rect">
            <a:avLst/>
          </a:prstGeom>
        </p:spPr>
        <p:txBody>
          <a:bodyPr wrap="square">
            <a:spAutoFit/>
          </a:bodyPr>
          <a:lstStyle/>
          <a:p>
            <a:pPr lvl="0" algn="ctr">
              <a:defRPr/>
            </a:pPr>
            <a:r>
              <a:rPr lang="en-US" sz="3600" b="1" dirty="0">
                <a:solidFill>
                  <a:prstClr val="black">
                    <a:lumMod val="75000"/>
                    <a:lumOff val="25000"/>
                  </a:prstClr>
                </a:solidFill>
                <a:latin typeface="Arial Narrow" panose="020B0606020202030204" pitchFamily="34" charset="0"/>
                <a:cs typeface="Candara"/>
              </a:rPr>
              <a:t>What are the other implications of a Once-Daily versus Twice-Daily DOAC?</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737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55947" y="30467"/>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Dosing Considerations and Implications of a Single Missed Dose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9" name="Rectangle 8">
            <a:extLst>
              <a:ext uri="{FF2B5EF4-FFF2-40B4-BE49-F238E27FC236}">
                <a16:creationId xmlns:a16="http://schemas.microsoft.com/office/drawing/2014/main" id="{FEE0E86D-C802-4ED6-BF0F-B4BBF053D97D}"/>
              </a:ext>
            </a:extLst>
          </p:cNvPr>
          <p:cNvSpPr/>
          <p:nvPr/>
        </p:nvSpPr>
        <p:spPr>
          <a:xfrm>
            <a:off x="4552961" y="2397184"/>
            <a:ext cx="4652401" cy="378565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r>
              <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rPr>
              <a:t>Comparative effects of prescribing the same total daily dose, given either once-daily (QD) or as half-strength twice-daily (BID) doses, for the same drug, or 2 drugs with identical pharmacokinetic parameters:</a:t>
            </a:r>
          </a:p>
          <a:p>
            <a:pPr marR="0" lvl="0" algn="l" defTabSz="914400" rtl="0" eaLnBrk="1" fontAlgn="auto" latinLnBrk="0" hangingPunct="1">
              <a:lnSpc>
                <a:spcPct val="100000"/>
              </a:lnSpc>
              <a:spcBef>
                <a:spcPts val="0"/>
              </a:spcBef>
              <a:spcAft>
                <a:spcPts val="0"/>
              </a:spcAft>
              <a:buClr>
                <a:srgbClr val="00B0F0"/>
              </a:buClr>
              <a:buSzTx/>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R="0" lvl="0" algn="l" defTabSz="914400" rtl="0" eaLnBrk="1" fontAlgn="auto" latinLnBrk="0" hangingPunct="1">
              <a:lnSpc>
                <a:spcPct val="100000"/>
              </a:lnSpc>
              <a:spcBef>
                <a:spcPts val="0"/>
              </a:spcBef>
              <a:spcAft>
                <a:spcPts val="0"/>
              </a:spcAft>
              <a:buClr>
                <a:srgbClr val="00B0F0"/>
              </a:buClr>
              <a:buSzTx/>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indent="-285750" defTabSz="914400">
              <a:buClr>
                <a:srgbClr val="22E7B6"/>
              </a:buClr>
              <a:buFont typeface="Wingdings" panose="05000000000000000000" pitchFamily="2" charset="2"/>
              <a:buChar char="§"/>
              <a:defRPr/>
            </a:pPr>
            <a:r>
              <a:rPr lang="en-US" sz="1600" b="1" dirty="0">
                <a:solidFill>
                  <a:srgbClr val="575756"/>
                </a:solidFill>
                <a:latin typeface="Arial Narrow" panose="020B0606020202030204" pitchFamily="34" charset="0"/>
              </a:rPr>
              <a:t>Twice-daily dosing regimen is less prone to high peaks or low troughs in anticoagulant concentrations and associated actions. </a:t>
            </a:r>
          </a:p>
          <a:p>
            <a:pPr marL="285750" marR="0" lvl="0" indent="-2857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a:p>
            <a:pPr marL="285750" marR="0" lvl="0" indent="-285750" defTabSz="914400" fontAlgn="auto">
              <a:lnSpc>
                <a:spcPct val="100000"/>
              </a:lnSpc>
              <a:spcBef>
                <a:spcPts val="0"/>
              </a:spcBef>
              <a:spcAft>
                <a:spcPts val="0"/>
              </a:spcAft>
              <a:buClr>
                <a:srgbClr val="22E7B6"/>
              </a:buClr>
              <a:buSzTx/>
              <a:buFont typeface="Wingdings" panose="05000000000000000000" pitchFamily="2" charset="2"/>
              <a:buChar char="§"/>
              <a:tabLst/>
              <a:defRPr/>
            </a:pPr>
            <a:r>
              <a:rPr lang="en-US" sz="1600" b="1" dirty="0">
                <a:solidFill>
                  <a:srgbClr val="575756"/>
                </a:solidFill>
                <a:latin typeface="Arial Narrow" panose="020B0606020202030204" pitchFamily="34" charset="0"/>
              </a:rPr>
              <a:t>Disproportionately greater impact on drug action of skipping a once-daily than a twice-daily dose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75756"/>
              </a:solidFill>
              <a:effectLst/>
              <a:uLnTx/>
              <a:uFillTx/>
              <a:latin typeface="Arial Narrow" panose="020B0606020202030204" pitchFamily="34" charset="0"/>
              <a:ea typeface="+mn-ea"/>
              <a:cs typeface="+mn-cs"/>
            </a:endParaRPr>
          </a:p>
        </p:txBody>
      </p:sp>
      <p:sp>
        <p:nvSpPr>
          <p:cNvPr id="12" name="TextBox 11">
            <a:extLst>
              <a:ext uri="{FF2B5EF4-FFF2-40B4-BE49-F238E27FC236}">
                <a16:creationId xmlns:a16="http://schemas.microsoft.com/office/drawing/2014/main" id="{15CDE367-712E-4B5F-BEBC-55BA302153B4}"/>
              </a:ext>
            </a:extLst>
          </p:cNvPr>
          <p:cNvSpPr txBox="1"/>
          <p:nvPr/>
        </p:nvSpPr>
        <p:spPr>
          <a:xfrm>
            <a:off x="82550" y="1258759"/>
            <a:ext cx="90550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Dosing also has implications on the impact of a single missed dose.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One missed dose of QD drug</a:t>
            </a:r>
            <a:r>
              <a:rPr kumimoji="0" lang="en-US" sz="2400" b="1" i="0" u="none" strike="noStrike" kern="1200" cap="none" spc="0" normalizeH="0" baseline="0" noProof="0" dirty="0">
                <a:ln>
                  <a:noFill/>
                </a:ln>
                <a:solidFill>
                  <a:srgbClr val="FF0000"/>
                </a:solidFill>
                <a:effectLst/>
                <a:uLnTx/>
                <a:uFillTx/>
                <a:latin typeface="Arial Narrow" panose="020B0606020202030204" pitchFamily="34" charset="0"/>
                <a:ea typeface="+mn-ea"/>
                <a:cs typeface="+mn-cs"/>
              </a:rPr>
              <a:t> </a:t>
            </a:r>
            <a:r>
              <a:rPr kumimoji="0" lang="en-US" sz="2400" b="1" i="0" u="none" strike="noStrike" kern="1200" cap="none" spc="0" normalizeH="0" baseline="0" noProof="0" dirty="0">
                <a:ln>
                  <a:noFill/>
                </a:ln>
                <a:solidFill>
                  <a:srgbClr val="0D755A"/>
                </a:solidFill>
                <a:effectLst/>
                <a:uLnTx/>
                <a:uFillTx/>
                <a:latin typeface="Arial Narrow" panose="020B0606020202030204" pitchFamily="34" charset="0"/>
                <a:ea typeface="+mn-ea"/>
                <a:cs typeface="+mn-cs"/>
              </a:rPr>
              <a:t>≠</a:t>
            </a:r>
            <a:r>
              <a:rPr kumimoji="0" lang="en-US" sz="2400" b="1" i="0" u="none" strike="noStrike" kern="1200" cap="none" spc="0" normalizeH="0" baseline="0" noProof="0" dirty="0">
                <a:ln>
                  <a:noFill/>
                </a:ln>
                <a:solidFill>
                  <a:srgbClr val="0070C0"/>
                </a:solidFill>
                <a:effectLst/>
                <a:uLnTx/>
                <a:uFillTx/>
                <a:latin typeface="Arial Narrow" panose="020B0606020202030204" pitchFamily="34" charset="0"/>
                <a:ea typeface="+mn-ea"/>
                <a:cs typeface="+mn-cs"/>
              </a:rPr>
              <a:t> </a:t>
            </a:r>
            <a:r>
              <a:rPr kumimoji="0" lang="en-US"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rPr>
              <a:t>One missed dose of BID drug </a:t>
            </a:r>
            <a:endParaRPr kumimoji="0" lang="en-CA" sz="2000" b="1" i="0" u="none" strike="noStrike" kern="1200" cap="none" spc="0" normalizeH="0" baseline="0" noProof="0" dirty="0">
              <a:ln>
                <a:noFill/>
              </a:ln>
              <a:solidFill>
                <a:srgbClr val="ECEEEF">
                  <a:lumMod val="25000"/>
                </a:srgbClr>
              </a:solidFill>
              <a:effectLst/>
              <a:uLnTx/>
              <a:uFillTx/>
              <a:latin typeface="Arial Narrow" panose="020B0606020202030204" pitchFamily="34" charset="0"/>
              <a:ea typeface="+mn-ea"/>
              <a:cs typeface="+mn-cs"/>
            </a:endParaRPr>
          </a:p>
        </p:txBody>
      </p:sp>
      <p:pic>
        <p:nvPicPr>
          <p:cNvPr id="3" name="Picture 2" descr="A close up of a logo&#10;&#10;Description automatically generated">
            <a:extLst>
              <a:ext uri="{FF2B5EF4-FFF2-40B4-BE49-F238E27FC236}">
                <a16:creationId xmlns:a16="http://schemas.microsoft.com/office/drawing/2014/main" id="{3BC3A739-7DBB-4C00-B2F4-7997453EBFC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173" y="1874312"/>
            <a:ext cx="4170636" cy="4860000"/>
          </a:xfrm>
          <a:prstGeom prst="rect">
            <a:avLst/>
          </a:prstGeom>
        </p:spPr>
      </p:pic>
      <p:grpSp>
        <p:nvGrpSpPr>
          <p:cNvPr id="13" name="Group 12">
            <a:extLst>
              <a:ext uri="{FF2B5EF4-FFF2-40B4-BE49-F238E27FC236}">
                <a16:creationId xmlns:a16="http://schemas.microsoft.com/office/drawing/2014/main" id="{7AEC30C3-CD52-476A-BD70-47952A668D1A}"/>
              </a:ext>
            </a:extLst>
          </p:cNvPr>
          <p:cNvGrpSpPr/>
          <p:nvPr/>
        </p:nvGrpSpPr>
        <p:grpSpPr>
          <a:xfrm>
            <a:off x="247151" y="239529"/>
            <a:ext cx="6565702" cy="6015788"/>
            <a:chOff x="1196109" y="32327"/>
            <a:chExt cx="6858000" cy="6858000"/>
          </a:xfrm>
        </p:grpSpPr>
        <p:pic>
          <p:nvPicPr>
            <p:cNvPr id="14" name="Picture 13">
              <a:extLst>
                <a:ext uri="{FF2B5EF4-FFF2-40B4-BE49-F238E27FC236}">
                  <a16:creationId xmlns:a16="http://schemas.microsoft.com/office/drawing/2014/main" id="{AEEBBDD8-C7B6-431D-A4AB-04593FC02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16" name="TextBox 15">
              <a:extLst>
                <a:ext uri="{FF2B5EF4-FFF2-40B4-BE49-F238E27FC236}">
                  <a16:creationId xmlns:a16="http://schemas.microsoft.com/office/drawing/2014/main" id="{4C0153F8-42C4-4A5E-8491-FFAC51BCAA98}"/>
                </a:ext>
              </a:extLst>
            </p:cNvPr>
            <p:cNvSpPr txBox="1"/>
            <p:nvPr/>
          </p:nvSpPr>
          <p:spPr>
            <a:xfrm rot="21121336">
              <a:off x="2415309" y="971353"/>
              <a:ext cx="4419601" cy="484194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0" normalizeH="0" baseline="0" noProof="0" dirty="0">
                  <a:ln>
                    <a:noFill/>
                  </a:ln>
                  <a:solidFill>
                    <a:srgbClr val="0D755A"/>
                  </a:solidFill>
                  <a:effectLst/>
                  <a:uLnTx/>
                  <a:uFillTx/>
                  <a:latin typeface="Segoe Print" pitchFamily="2" charset="0"/>
                  <a:ea typeface="+mn-ea"/>
                  <a:cs typeface="+mn-cs"/>
                </a:rPr>
                <a:t>1 missed QD dose equals 3 missed BID doses</a:t>
              </a:r>
            </a:p>
          </p:txBody>
        </p:sp>
      </p:grpSp>
      <p:pic>
        <p:nvPicPr>
          <p:cNvPr id="5" name="Picture 4" descr="A picture containing indoor, toothbrush, sitting, remote&#10;&#10;Description automatically generated">
            <a:extLst>
              <a:ext uri="{FF2B5EF4-FFF2-40B4-BE49-F238E27FC236}">
                <a16:creationId xmlns:a16="http://schemas.microsoft.com/office/drawing/2014/main" id="{D934BA42-DD22-49F8-A559-B014E5DC1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523" y="2028200"/>
            <a:ext cx="4552961" cy="3068696"/>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Vrijens</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B,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Heidbuchel</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H.  </a:t>
            </a: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Europace</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2015 Apr;17(4):514-23.</a:t>
            </a:r>
          </a:p>
        </p:txBody>
      </p:sp>
    </p:spTree>
    <p:extLst>
      <p:ext uri="{BB962C8B-B14F-4D97-AF65-F5344CB8AC3E}">
        <p14:creationId xmlns:p14="http://schemas.microsoft.com/office/powerpoint/2010/main" val="284185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Mitigating Potential Bias</a:t>
            </a:r>
          </a:p>
        </p:txBody>
      </p:sp>
      <p:sp>
        <p:nvSpPr>
          <p:cNvPr id="8" name="Content Placeholder 2">
            <a:extLst>
              <a:ext uri="{FF2B5EF4-FFF2-40B4-BE49-F238E27FC236}">
                <a16:creationId xmlns:a16="http://schemas.microsoft.com/office/drawing/2014/main" id="{3A678B43-0497-4E0E-9288-604593D7715E}"/>
              </a:ext>
            </a:extLst>
          </p:cNvPr>
          <p:cNvSpPr txBox="1">
            <a:spLocks/>
          </p:cNvSpPr>
          <p:nvPr/>
        </p:nvSpPr>
        <p:spPr>
          <a:xfrm>
            <a:off x="97812" y="1286540"/>
            <a:ext cx="8991600" cy="5571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The Canadian Heart Research Centre (CHRC) assesses conflict of interest with its instructors, planners, managers and other individuals who are in a position to control the content of CME activities. All relevant conflicts of interest that are identified are thoroughly vetted by the CHRC for fair balance, scientific objectivity of studies utilized in this program, and patient care recommendations. The CHRC is committed to providing its learners with high quality CME activities and related materials that promote improvements or quality in healthcare and not a specific proprietary business interest of a commercial interest.</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rPr>
              <a:t>The speaker had provided a full disclosure in advance of the program. The scientific content of the program is evidence based and all content related to pharmacotherapy is  within product label. The program has been </a:t>
            </a:r>
            <a:r>
              <a:rPr kumimoji="0" lang="en-US" altLang="en-US" sz="1800" b="0" i="0" u="none" strike="noStrike" kern="0" cap="none" spc="0" normalizeH="0" baseline="0" noProof="0">
                <a:ln>
                  <a:noFill/>
                </a:ln>
                <a:solidFill>
                  <a:prstClr val="black"/>
                </a:solidFill>
                <a:effectLst/>
                <a:uLnTx/>
                <a:uFillTx/>
                <a:latin typeface="Arial Narrow" panose="020B0606020202030204" pitchFamily="34" charset="0"/>
                <a:ea typeface="+mn-ea"/>
                <a:cs typeface="Lato"/>
                <a:sym typeface="Arial Narrow Bold Italic" charset="0"/>
              </a:rPr>
              <a:t>peer reviewed.</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Italic" charset="0"/>
            </a:endParaRPr>
          </a:p>
          <a:p>
            <a:pPr marL="342900" marR="0" lvl="0" indent="-342900" algn="l" defTabSz="914400" rtl="0" eaLnBrk="1" fontAlgn="auto" latinLnBrk="0" hangingPunct="1">
              <a:lnSpc>
                <a:spcPct val="120000"/>
              </a:lnSpc>
              <a:spcBef>
                <a:spcPct val="0"/>
              </a:spcBef>
              <a:spcAft>
                <a:spcPts val="0"/>
              </a:spcAft>
              <a:buClr>
                <a:srgbClr val="22E6B7"/>
              </a:buClr>
              <a:buSzTx/>
              <a:buFont typeface="Wingdings" panose="05000000000000000000" pitchFamily="2" charset="2"/>
              <a:buChar char="§"/>
              <a:tabLst/>
              <a:defRPr/>
            </a:pPr>
            <a:r>
              <a:rPr kumimoji="0" lang="en-US" altLang="en-US" sz="1800" b="1" i="0" u="none" strike="noStrike" kern="0" cap="none" spc="0" normalizeH="0" baseline="0" noProof="0" dirty="0">
                <a:ln>
                  <a:noFill/>
                </a:ln>
                <a:solidFill>
                  <a:srgbClr val="13A985"/>
                </a:solidFill>
                <a:effectLst/>
                <a:uLnTx/>
                <a:uFillTx/>
                <a:latin typeface="Arial Narrow" panose="020B0606020202030204" pitchFamily="34" charset="0"/>
                <a:ea typeface="+mn-ea"/>
                <a:cs typeface="Lato"/>
                <a:sym typeface="Arial Narrow Bold" charset="0"/>
              </a:rPr>
              <a:t>[Presenter] </a:t>
            </a:r>
            <a:r>
              <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mn-ea"/>
                <a:cs typeface="Lato"/>
                <a:sym typeface="Arial Narrow Bold" charset="0"/>
              </a:rPr>
              <a:t>has provided his disclosure information at the start of this presentation.</a:t>
            </a:r>
            <a:endParaRPr kumimoji="0" lang="en-US" altLang="en-US" sz="1800" b="0" i="0" u="none" strike="noStrike" kern="0" cap="none" spc="0" normalizeH="0" baseline="0" noProof="0" dirty="0">
              <a:ln>
                <a:noFill/>
              </a:ln>
              <a:solidFill>
                <a:prstClr val="black"/>
              </a:solidFill>
              <a:effectLst/>
              <a:uLnTx/>
              <a:uFillTx/>
              <a:latin typeface="Arial Narrow" panose="020B0606020202030204" pitchFamily="34" charset="0"/>
              <a:ea typeface="ヒラギノ角ゴ ProN W6" charset="-128"/>
              <a:cs typeface="Lato"/>
              <a:sym typeface="Arial Narrow Bold" charset="0"/>
            </a:endParaRPr>
          </a:p>
        </p:txBody>
      </p:sp>
      <p:pic>
        <p:nvPicPr>
          <p:cNvPr id="9" name="Picture 8" descr="A close up of a sign&#10;&#10;Description automatically generated">
            <a:extLst>
              <a:ext uri="{FF2B5EF4-FFF2-40B4-BE49-F238E27FC236}">
                <a16:creationId xmlns:a16="http://schemas.microsoft.com/office/drawing/2014/main" id="{AE603AAC-4E98-445F-BFB0-304C74513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1168780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C-2020-first-page.jpg">
            <a:extLst>
              <a:ext uri="{FF2B5EF4-FFF2-40B4-BE49-F238E27FC236}">
                <a16:creationId xmlns:a16="http://schemas.microsoft.com/office/drawing/2014/main" id="{9E9ED930-6042-42F5-8E36-9DCFF5D90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7" name="Rectangle 6">
            <a:extLst>
              <a:ext uri="{FF2B5EF4-FFF2-40B4-BE49-F238E27FC236}">
                <a16:creationId xmlns:a16="http://schemas.microsoft.com/office/drawing/2014/main" id="{7896690D-B6B0-495C-A191-AB8C6CEA7930}"/>
              </a:ext>
            </a:extLst>
          </p:cNvPr>
          <p:cNvSpPr/>
          <p:nvPr/>
        </p:nvSpPr>
        <p:spPr>
          <a:xfrm>
            <a:off x="0" y="2826225"/>
            <a:ext cx="9144000" cy="2100616"/>
          </a:xfrm>
          <a:prstGeom prst="rect">
            <a:avLst/>
          </a:prstGeom>
          <a:solidFill>
            <a:srgbClr val="AEF4E2">
              <a:alpha val="79000"/>
            </a:srgbClr>
          </a:solidFill>
          <a:ln w="25400" cap="flat" cmpd="sng" algn="ctr">
            <a:noFill/>
            <a:prstDash val="solid"/>
          </a:ln>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8" name="Hexagon 7">
            <a:extLst>
              <a:ext uri="{FF2B5EF4-FFF2-40B4-BE49-F238E27FC236}">
                <a16:creationId xmlns:a16="http://schemas.microsoft.com/office/drawing/2014/main" id="{5FFDBEB6-A9AC-418F-90C6-7811FE36231B}"/>
              </a:ext>
            </a:extLst>
          </p:cNvPr>
          <p:cNvSpPr/>
          <p:nvPr/>
        </p:nvSpPr>
        <p:spPr>
          <a:xfrm>
            <a:off x="340245" y="1953227"/>
            <a:ext cx="1506753" cy="1298924"/>
          </a:xfrm>
          <a:prstGeom prst="hexagon">
            <a:avLst/>
          </a:prstGeom>
          <a:solidFill>
            <a:srgbClr val="E8FCF7"/>
          </a:solidFill>
          <a:ln w="25400" cap="flat" cmpd="sng" algn="ctr">
            <a:solidFill>
              <a:srgbClr val="13A985"/>
            </a:solidFill>
            <a:prstDash val="solid"/>
          </a:ln>
          <a:effectLst>
            <a:outerShdw blurRad="50800" dist="38100" dir="2700000" algn="tl" rotWithShape="0">
              <a:prstClr val="black">
                <a:alpha val="40000"/>
              </a:prstClr>
            </a:outerShdw>
          </a:effectLst>
        </p:spPr>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48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22A5AD1-2BC5-4F03-982F-FB8476A50D22}"/>
              </a:ext>
            </a:extLst>
          </p:cNvPr>
          <p:cNvSpPr/>
          <p:nvPr/>
        </p:nvSpPr>
        <p:spPr>
          <a:xfrm>
            <a:off x="296174" y="3441700"/>
            <a:ext cx="8847826" cy="1200329"/>
          </a:xfrm>
          <a:prstGeom prst="rect">
            <a:avLst/>
          </a:prstGeom>
        </p:spPr>
        <p:txBody>
          <a:bodyPr wrap="square">
            <a:spAutoFit/>
          </a:bodyPr>
          <a:lstStyle/>
          <a:p>
            <a:pPr lvl="0" algn="ctr">
              <a:defRPr/>
            </a:pPr>
            <a:r>
              <a:rPr lang="en-US" sz="3600" b="1" dirty="0">
                <a:solidFill>
                  <a:prstClr val="black">
                    <a:lumMod val="75000"/>
                    <a:lumOff val="25000"/>
                  </a:prstClr>
                </a:solidFill>
                <a:latin typeface="Arial Narrow" panose="020B0606020202030204" pitchFamily="34" charset="0"/>
                <a:cs typeface="Candara"/>
              </a:rPr>
              <a:t>What does persistence and adherence with DOACs look like?</a:t>
            </a:r>
          </a:p>
        </p:txBody>
      </p:sp>
      <p:pic>
        <p:nvPicPr>
          <p:cNvPr id="2" name="Picture 1">
            <a:extLst>
              <a:ext uri="{FF2B5EF4-FFF2-40B4-BE49-F238E27FC236}">
                <a16:creationId xmlns:a16="http://schemas.microsoft.com/office/drawing/2014/main" id="{A325D93E-02CF-4AC0-93CD-E796A8CFE0A9}"/>
              </a:ext>
            </a:extLst>
          </p:cNvPr>
          <p:cNvPicPr>
            <a:picLocks noChangeAspect="1"/>
          </p:cNvPicPr>
          <p:nvPr/>
        </p:nvPicPr>
        <p:blipFill>
          <a:blip r:embed="rId4"/>
          <a:stretch>
            <a:fillRect/>
          </a:stretch>
        </p:blipFill>
        <p:spPr>
          <a:xfrm>
            <a:off x="5915343" y="755300"/>
            <a:ext cx="3155870" cy="865832"/>
          </a:xfrm>
          <a:prstGeom prst="rect">
            <a:avLst/>
          </a:prstGeom>
        </p:spPr>
      </p:pic>
      <p:pic>
        <p:nvPicPr>
          <p:cNvPr id="15" name="Picture 14" descr="A close up of a sign&#10;&#10;Description automatically generated">
            <a:extLst>
              <a:ext uri="{FF2B5EF4-FFF2-40B4-BE49-F238E27FC236}">
                <a16:creationId xmlns:a16="http://schemas.microsoft.com/office/drawing/2014/main" id="{968A6EE8-4BFA-4DD5-AC4B-9227D462F0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0485" y="2358226"/>
            <a:ext cx="1106271" cy="488925"/>
          </a:xfrm>
          <a:prstGeom prst="rect">
            <a:avLst/>
          </a:prstGeom>
        </p:spPr>
      </p:pic>
      <p:sp>
        <p:nvSpPr>
          <p:cNvPr id="3" name="TextBox 2">
            <a:extLst>
              <a:ext uri="{FF2B5EF4-FFF2-40B4-BE49-F238E27FC236}">
                <a16:creationId xmlns:a16="http://schemas.microsoft.com/office/drawing/2014/main" id="{F832BD45-4AD7-433E-8D34-3A0B13377A5F}"/>
              </a:ext>
            </a:extLst>
          </p:cNvPr>
          <p:cNvSpPr txBox="1"/>
          <p:nvPr/>
        </p:nvSpPr>
        <p:spPr>
          <a:xfrm>
            <a:off x="0" y="0"/>
            <a:ext cx="9144000" cy="700585"/>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9736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4436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27439" y="-8168"/>
            <a:ext cx="6802722" cy="138499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Oral Anticoagulation Prescription Trends, Profile Use and Determinants of Adherence in Patients with AF </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Perreault S et al. Pharmacotherapy 2020;40(1):40–54</a:t>
            </a:r>
          </a:p>
        </p:txBody>
      </p:sp>
      <p:sp>
        <p:nvSpPr>
          <p:cNvPr id="20" name="TextBox 19">
            <a:extLst>
              <a:ext uri="{FF2B5EF4-FFF2-40B4-BE49-F238E27FC236}">
                <a16:creationId xmlns:a16="http://schemas.microsoft.com/office/drawing/2014/main" id="{C3B59951-852E-4358-A4BF-6D63EC27B5FA}"/>
              </a:ext>
            </a:extLst>
          </p:cNvPr>
          <p:cNvSpPr txBox="1"/>
          <p:nvPr/>
        </p:nvSpPr>
        <p:spPr>
          <a:xfrm>
            <a:off x="5480983" y="1722147"/>
            <a:ext cx="3663017" cy="4678204"/>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N=33311 new OAC </a:t>
            </a: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users</a:t>
            </a:r>
            <a:endPar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Warfarin</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use ↓ 77.9% -&gt; 12.7%</a:t>
            </a: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endParaRPr kumimoji="0" lang="fr-CA" sz="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DOAC use  ↑ 22.1 -&gt; 87.3%</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60,1% Api, 23.4% Riva</a:t>
            </a:r>
          </a:p>
          <a:p>
            <a:pPr marL="800100" marR="0" lvl="1" indent="-342900" algn="l" defTabSz="4572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endParaRPr kumimoji="0" lang="fr-CA" sz="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Persistence</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1 </a:t>
            </a: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year</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Range 53% W - 77% hi dose Api</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13A985"/>
              </a:buClr>
              <a:buSzTx/>
              <a:buFont typeface="Wingdings" panose="05000000000000000000" pitchFamily="2" charset="2"/>
              <a:buChar char="§"/>
              <a:tabLst/>
              <a:defRPr/>
            </a:pPr>
            <a:r>
              <a:rPr kumimoji="0" lang="fr-CA" sz="1800" b="1"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Adherence</a:t>
            </a:r>
            <a:r>
              <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 80% PDC) : 75%</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Best in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older</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hi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risk</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females</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and</a:t>
            </a:r>
          </a:p>
          <a:p>
            <a:pPr marL="800100" marR="0" lvl="1"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With</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 </a:t>
            </a:r>
            <a:r>
              <a:rPr kumimoji="0" lang="fr-CA" sz="1600" b="0" i="0"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Hx</a:t>
            </a:r>
            <a:r>
              <a:rPr kumimoji="0" lang="fr-CA" sz="16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of CVD</a:t>
            </a:r>
          </a:p>
          <a:p>
            <a:pPr marL="800100" marR="0" lvl="1" indent="-342900" algn="l" defTabSz="457200" rtl="0" eaLnBrk="1" fontAlgn="auto" latinLnBrk="0" hangingPunct="1">
              <a:lnSpc>
                <a:spcPct val="100000"/>
              </a:lnSpc>
              <a:spcBef>
                <a:spcPts val="0"/>
              </a:spcBef>
              <a:spcAft>
                <a:spcPts val="0"/>
              </a:spcAft>
              <a:buClr>
                <a:srgbClr val="22E7B6"/>
              </a:buClr>
              <a:buSzTx/>
              <a:buFont typeface="Wingdings" panose="05000000000000000000" pitchFamily="2" charset="2"/>
              <a:buChar char="§"/>
              <a:tabLst/>
              <a:defRPr/>
            </a:pPr>
            <a:endParaRPr kumimoji="0" lang="fr-CA" sz="8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
                <a:srgbClr val="0D755A"/>
              </a:buClr>
              <a:buSzTx/>
              <a:buFont typeface="Wingdings" panose="05000000000000000000" pitchFamily="2" charset="2"/>
              <a:buChar char="§"/>
              <a:tabLst/>
              <a:defRPr/>
            </a:pPr>
            <a:r>
              <a:rPr kumimoji="0" lang="en-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Adherence to OACs remains a significant challenge in patients with AF</a:t>
            </a:r>
            <a:endParaRPr kumimoji="0" lang="fr-CA" sz="18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fr-CA"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descr="A close up of a map&#10;&#10;Description automatically generated">
            <a:extLst>
              <a:ext uri="{FF2B5EF4-FFF2-40B4-BE49-F238E27FC236}">
                <a16:creationId xmlns:a16="http://schemas.microsoft.com/office/drawing/2014/main" id="{82EDBF96-F07A-4028-8F3D-C66645A08D0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801334"/>
            <a:ext cx="5751663" cy="4024037"/>
          </a:xfrm>
          <a:prstGeom prst="rect">
            <a:avLst/>
          </a:prstGeom>
        </p:spPr>
      </p:pic>
      <p:sp>
        <p:nvSpPr>
          <p:cNvPr id="2" name="ZoneTexte 1"/>
          <p:cNvSpPr txBox="1"/>
          <p:nvPr/>
        </p:nvSpPr>
        <p:spPr>
          <a:xfrm>
            <a:off x="310896" y="6031692"/>
            <a:ext cx="455371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RAMQ </a:t>
            </a:r>
            <a:r>
              <a:rPr kumimoji="0" lang="fr-CA" sz="1600" b="1"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database</a:t>
            </a: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a:t>
            </a:r>
            <a:r>
              <a:rPr kumimoji="0" lang="fr-CA" sz="1600" b="1" i="1" u="none" strike="noStrike" kern="1200" cap="none" spc="0" normalizeH="0" baseline="0" noProof="0" dirty="0" err="1">
                <a:ln>
                  <a:noFill/>
                </a:ln>
                <a:solidFill>
                  <a:prstClr val="black"/>
                </a:solidFill>
                <a:effectLst/>
                <a:uLnTx/>
                <a:uFillTx/>
                <a:latin typeface="Arial Narrow" panose="020B0606020202030204" pitchFamily="34" charset="0"/>
                <a:ea typeface="+mn-ea"/>
                <a:cs typeface="+mn-cs"/>
              </a:rPr>
              <a:t>from</a:t>
            </a:r>
            <a:r>
              <a:rPr kumimoji="0" lang="fr-CA" sz="1600" b="1" i="1"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 2011-2017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763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978"/>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29210"/>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27439" y="-8168"/>
            <a:ext cx="6841126" cy="1200329"/>
          </a:xfrm>
          <a:prstGeom prst="rect">
            <a:avLst/>
          </a:prstGeom>
          <a:noFill/>
        </p:spPr>
        <p:txBody>
          <a:bodyPr wrap="square">
            <a:spAutoFit/>
          </a:bodyPr>
          <a:lstStyle/>
          <a:p>
            <a:pPr lvl="0">
              <a:defRPr/>
            </a:pPr>
            <a:r>
              <a:rPr lang="en-US" sz="3600" b="1" dirty="0">
                <a:solidFill>
                  <a:prstClr val="black">
                    <a:lumMod val="75000"/>
                    <a:lumOff val="25000"/>
                  </a:prstClr>
                </a:solidFill>
                <a:latin typeface="Arial Narrow" panose="020B0606020202030204" pitchFamily="34" charset="0"/>
                <a:cs typeface="Aharoni" panose="02010803020104030203" pitchFamily="2" charset="-79"/>
              </a:rPr>
              <a:t>Mayo Clinic Real World Data Analysis of Non-Adherence</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9" name="TextBox 18">
            <a:extLst>
              <a:ext uri="{FF2B5EF4-FFF2-40B4-BE49-F238E27FC236}">
                <a16:creationId xmlns:a16="http://schemas.microsoft.com/office/drawing/2014/main" id="{DEDEBD8E-E550-4897-BCC5-BCB407D75D11}"/>
              </a:ext>
            </a:extLst>
          </p:cNvPr>
          <p:cNvSpPr txBox="1"/>
          <p:nvPr/>
        </p:nvSpPr>
        <p:spPr>
          <a:xfrm>
            <a:off x="221679" y="6556001"/>
            <a:ext cx="4548179"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Perreault S et al. Pharmacotherapy 2020;40(1):40–54</a:t>
            </a:r>
          </a:p>
        </p:txBody>
      </p:sp>
      <p:sp>
        <p:nvSpPr>
          <p:cNvPr id="10" name="TextBox 9">
            <a:extLst>
              <a:ext uri="{FF2B5EF4-FFF2-40B4-BE49-F238E27FC236}">
                <a16:creationId xmlns:a16="http://schemas.microsoft.com/office/drawing/2014/main" id="{B499F182-5100-4E34-B286-1FBB0C711854}"/>
              </a:ext>
            </a:extLst>
          </p:cNvPr>
          <p:cNvSpPr txBox="1"/>
          <p:nvPr/>
        </p:nvSpPr>
        <p:spPr>
          <a:xfrm>
            <a:off x="597806" y="1482007"/>
            <a:ext cx="8093921" cy="1375175"/>
          </a:xfrm>
          <a:prstGeom prst="rect">
            <a:avLst/>
          </a:prstGeom>
          <a:noFill/>
        </p:spPr>
        <p:txBody>
          <a:bodyPr wrap="square" lIns="0" tIns="0" rIns="0" bIns="0" rtlCol="0">
            <a:noAutofit/>
          </a:bodyPr>
          <a:lstStyle/>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Mean age 73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(IQR 64-80 </a:t>
            </a:r>
            <a:r>
              <a:rPr lang="en-US" b="1" dirty="0" err="1">
                <a:solidFill>
                  <a:prstClr val="black"/>
                </a:solidFill>
                <a:latin typeface="Arial Narrow" panose="020B0606020202030204" pitchFamily="34" charset="0"/>
                <a:cs typeface="Arial"/>
              </a:rPr>
              <a:t>yrs</a:t>
            </a:r>
            <a:r>
              <a:rPr lang="en-US" b="1" dirty="0">
                <a:solidFill>
                  <a:prstClr val="black"/>
                </a:solidFill>
                <a:latin typeface="Arial Narrow" panose="020B0606020202030204" pitchFamily="34" charset="0"/>
                <a:cs typeface="Arial"/>
              </a:rPr>
              <a:t>); 56% male</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89.6% had CHA</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DS</a:t>
            </a:r>
            <a:r>
              <a:rPr lang="en-US" b="1" baseline="-25000" dirty="0">
                <a:solidFill>
                  <a:prstClr val="black"/>
                </a:solidFill>
                <a:latin typeface="Arial Narrow" panose="020B0606020202030204" pitchFamily="34" charset="0"/>
                <a:cs typeface="Arial"/>
              </a:rPr>
              <a:t>2</a:t>
            </a:r>
            <a:r>
              <a:rPr lang="en-US" b="1" dirty="0">
                <a:solidFill>
                  <a:prstClr val="black"/>
                </a:solidFill>
                <a:latin typeface="Arial Narrow" panose="020B0606020202030204" pitchFamily="34" charset="0"/>
                <a:cs typeface="Arial"/>
              </a:rPr>
              <a:t>-VASc ≥2, 47.8% had HAS-BLED ≥3</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Compliance defined as ≥80% of days covered by OAC</a:t>
            </a:r>
          </a:p>
          <a:p>
            <a:pPr marL="285750" indent="-285750" defTabSz="685800">
              <a:lnSpc>
                <a:spcPct val="130000"/>
              </a:lnSpc>
              <a:buClr>
                <a:srgbClr val="13A985"/>
              </a:buClr>
              <a:buFont typeface="Wingdings" panose="05000000000000000000" pitchFamily="2" charset="2"/>
              <a:buChar char="§"/>
            </a:pPr>
            <a:r>
              <a:rPr lang="en-US" b="1" dirty="0">
                <a:solidFill>
                  <a:prstClr val="black"/>
                </a:solidFill>
                <a:latin typeface="Arial Narrow" panose="020B0606020202030204" pitchFamily="34" charset="0"/>
                <a:cs typeface="Arial"/>
              </a:rPr>
              <a:t>Adjusted for potential confounders</a:t>
            </a:r>
          </a:p>
          <a:p>
            <a:pPr marL="285750" indent="-285750" defTabSz="685800">
              <a:lnSpc>
                <a:spcPct val="150000"/>
              </a:lnSpc>
              <a:buClr>
                <a:srgbClr val="00B0F0"/>
              </a:buClr>
              <a:buFont typeface="Wingdings" panose="05000000000000000000" pitchFamily="2" charset="2"/>
              <a:buChar char="§"/>
            </a:pPr>
            <a:endParaRPr lang="en-US" b="1" dirty="0">
              <a:solidFill>
                <a:prstClr val="black"/>
              </a:solidFill>
              <a:latin typeface="Arial Narrow" panose="020B0606020202030204" pitchFamily="34" charset="0"/>
              <a:cs typeface="Arial"/>
            </a:endParaRPr>
          </a:p>
        </p:txBody>
      </p:sp>
      <p:sp>
        <p:nvSpPr>
          <p:cNvPr id="14" name="TextBox 6">
            <a:extLst>
              <a:ext uri="{FF2B5EF4-FFF2-40B4-BE49-F238E27FC236}">
                <a16:creationId xmlns:a16="http://schemas.microsoft.com/office/drawing/2014/main" id="{0D68E52E-6F46-4650-A52C-57D4AAAF3926}"/>
              </a:ext>
            </a:extLst>
          </p:cNvPr>
          <p:cNvSpPr txBox="1">
            <a:spLocks noChangeArrowheads="1"/>
          </p:cNvSpPr>
          <p:nvPr/>
        </p:nvSpPr>
        <p:spPr bwMode="auto">
          <a:xfrm rot="16200000">
            <a:off x="617369" y="4416879"/>
            <a:ext cx="281169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00000"/>
                </a:solidFill>
                <a:latin typeface="Arial Narrow" panose="020B0606020202030204" pitchFamily="34" charset="0"/>
              </a:rPr>
              <a:t>Compliance  (%)</a:t>
            </a:r>
          </a:p>
        </p:txBody>
      </p:sp>
      <p:graphicFrame>
        <p:nvGraphicFramePr>
          <p:cNvPr id="16" name="Chart 15">
            <a:extLst>
              <a:ext uri="{FF2B5EF4-FFF2-40B4-BE49-F238E27FC236}">
                <a16:creationId xmlns:a16="http://schemas.microsoft.com/office/drawing/2014/main" id="{300B1C9D-5B58-40A4-AD70-E6AE935B26D3}"/>
              </a:ext>
            </a:extLst>
          </p:cNvPr>
          <p:cNvGraphicFramePr/>
          <p:nvPr>
            <p:extLst>
              <p:ext uri="{D42A27DB-BD31-4B8C-83A1-F6EECF244321}">
                <p14:modId xmlns:p14="http://schemas.microsoft.com/office/powerpoint/2010/main" val="2417469449"/>
              </p:ext>
            </p:extLst>
          </p:nvPr>
        </p:nvGraphicFramePr>
        <p:xfrm>
          <a:off x="2201063" y="3195699"/>
          <a:ext cx="4852145" cy="2909487"/>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4080EFBB-9010-424D-88BC-96514779D1B6}"/>
              </a:ext>
            </a:extLst>
          </p:cNvPr>
          <p:cNvSpPr txBox="1"/>
          <p:nvPr/>
        </p:nvSpPr>
        <p:spPr>
          <a:xfrm>
            <a:off x="2753838" y="5909503"/>
            <a:ext cx="1029482" cy="584775"/>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Apixaban</a:t>
            </a:r>
            <a:endParaRPr lang="en-US" sz="1600" b="1" dirty="0">
              <a:solidFill>
                <a:prstClr val="black"/>
              </a:solidFill>
              <a:latin typeface="Arial Narrow" panose="020B0606020202030204" pitchFamily="34" charset="0"/>
              <a:cs typeface="Arial"/>
            </a:endParaRPr>
          </a:p>
        </p:txBody>
      </p:sp>
      <p:sp>
        <p:nvSpPr>
          <p:cNvPr id="21" name="TextBox 20">
            <a:extLst>
              <a:ext uri="{FF2B5EF4-FFF2-40B4-BE49-F238E27FC236}">
                <a16:creationId xmlns:a16="http://schemas.microsoft.com/office/drawing/2014/main" id="{DF337D7F-434A-45E4-8879-458157697999}"/>
              </a:ext>
            </a:extLst>
          </p:cNvPr>
          <p:cNvSpPr txBox="1"/>
          <p:nvPr/>
        </p:nvSpPr>
        <p:spPr>
          <a:xfrm>
            <a:off x="3792284" y="5908172"/>
            <a:ext cx="981738"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Rivaroxaban</a:t>
            </a:r>
            <a:endParaRPr lang="en-US" sz="1600" b="1" dirty="0">
              <a:solidFill>
                <a:prstClr val="black"/>
              </a:solidFill>
              <a:latin typeface="Arial Narrow" panose="020B0606020202030204" pitchFamily="34" charset="0"/>
              <a:cs typeface="Arial"/>
            </a:endParaRPr>
          </a:p>
        </p:txBody>
      </p:sp>
      <p:sp>
        <p:nvSpPr>
          <p:cNvPr id="22" name="TextBox 21">
            <a:extLst>
              <a:ext uri="{FF2B5EF4-FFF2-40B4-BE49-F238E27FC236}">
                <a16:creationId xmlns:a16="http://schemas.microsoft.com/office/drawing/2014/main" id="{47EE03F4-882C-4281-9B97-1BACB8801A64}"/>
              </a:ext>
            </a:extLst>
          </p:cNvPr>
          <p:cNvSpPr txBox="1"/>
          <p:nvPr/>
        </p:nvSpPr>
        <p:spPr>
          <a:xfrm>
            <a:off x="4830730" y="5908172"/>
            <a:ext cx="1038446" cy="584776"/>
          </a:xfrm>
          <a:prstGeom prst="rect">
            <a:avLst/>
          </a:prstGeom>
          <a:noFill/>
        </p:spPr>
        <p:txBody>
          <a:bodyPr wrap="square" lIns="0" tIns="0" rIns="0" bIns="0" rtlCol="0">
            <a:noAutofit/>
          </a:bodyPr>
          <a:lstStyle/>
          <a:p>
            <a:pPr algn="ctr" defTabSz="685800"/>
            <a:r>
              <a:rPr lang="en-US" sz="1400" b="1" dirty="0">
                <a:solidFill>
                  <a:prstClr val="black"/>
                </a:solidFill>
                <a:latin typeface="Arial Narrow" panose="020B0606020202030204" pitchFamily="34" charset="0"/>
                <a:cs typeface="Arial"/>
              </a:rPr>
              <a:t>Dabigatran</a:t>
            </a:r>
            <a:endParaRPr lang="en-US" sz="1600" b="1" dirty="0">
              <a:solidFill>
                <a:prstClr val="black"/>
              </a:solidFill>
              <a:latin typeface="Arial Narrow" panose="020B0606020202030204" pitchFamily="34" charset="0"/>
              <a:cs typeface="Arial"/>
            </a:endParaRPr>
          </a:p>
        </p:txBody>
      </p:sp>
      <p:sp>
        <p:nvSpPr>
          <p:cNvPr id="23" name="TextBox 22">
            <a:extLst>
              <a:ext uri="{FF2B5EF4-FFF2-40B4-BE49-F238E27FC236}">
                <a16:creationId xmlns:a16="http://schemas.microsoft.com/office/drawing/2014/main" id="{317B835C-41D6-45B2-ABE6-4CEA33393B3E}"/>
              </a:ext>
            </a:extLst>
          </p:cNvPr>
          <p:cNvSpPr txBox="1"/>
          <p:nvPr/>
        </p:nvSpPr>
        <p:spPr>
          <a:xfrm>
            <a:off x="5869176" y="5909503"/>
            <a:ext cx="1038446" cy="584776"/>
          </a:xfrm>
          <a:prstGeom prst="rect">
            <a:avLst/>
          </a:prstGeom>
          <a:noFill/>
        </p:spPr>
        <p:txBody>
          <a:bodyPr wrap="square" lIns="0" tIns="0" rIns="0" bIns="0" rtlCol="0">
            <a:noAutofit/>
          </a:bodyPr>
          <a:lstStyle/>
          <a:p>
            <a:pPr algn="ctr" defTabSz="685800"/>
            <a:r>
              <a:rPr lang="en-US" sz="1400" b="1">
                <a:solidFill>
                  <a:prstClr val="black"/>
                </a:solidFill>
                <a:latin typeface="Arial Narrow" panose="020B0606020202030204" pitchFamily="34" charset="0"/>
                <a:cs typeface="Arial"/>
              </a:rPr>
              <a:t>Warfarin</a:t>
            </a:r>
            <a:endParaRPr lang="en-US" sz="1600" b="1" dirty="0">
              <a:solidFill>
                <a:prstClr val="black"/>
              </a:solidFill>
              <a:latin typeface="Arial Narrow" panose="020B0606020202030204" pitchFamily="34" charset="0"/>
              <a:cs typeface="Arial"/>
            </a:endParaRPr>
          </a:p>
        </p:txBody>
      </p:sp>
      <p:sp>
        <p:nvSpPr>
          <p:cNvPr id="24" name="TextBox 7">
            <a:extLst>
              <a:ext uri="{FF2B5EF4-FFF2-40B4-BE49-F238E27FC236}">
                <a16:creationId xmlns:a16="http://schemas.microsoft.com/office/drawing/2014/main" id="{4A7EE18D-27C3-4EEF-B803-FC1C7D56ECAA}"/>
              </a:ext>
            </a:extLst>
          </p:cNvPr>
          <p:cNvSpPr txBox="1">
            <a:spLocks noChangeArrowheads="1"/>
          </p:cNvSpPr>
          <p:nvPr/>
        </p:nvSpPr>
        <p:spPr bwMode="auto">
          <a:xfrm>
            <a:off x="2992166" y="4131526"/>
            <a:ext cx="5549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0D755A"/>
                </a:solidFill>
                <a:latin typeface="Arial Narrow" panose="020B0606020202030204" pitchFamily="34" charset="0"/>
              </a:rPr>
              <a:t>52.1</a:t>
            </a:r>
          </a:p>
        </p:txBody>
      </p:sp>
      <p:sp>
        <p:nvSpPr>
          <p:cNvPr id="25" name="TextBox 23">
            <a:extLst>
              <a:ext uri="{FF2B5EF4-FFF2-40B4-BE49-F238E27FC236}">
                <a16:creationId xmlns:a16="http://schemas.microsoft.com/office/drawing/2014/main" id="{BBA5F58A-6F0C-4284-9E3B-ADDD3D4E212C}"/>
              </a:ext>
            </a:extLst>
          </p:cNvPr>
          <p:cNvSpPr txBox="1">
            <a:spLocks noChangeArrowheads="1"/>
          </p:cNvSpPr>
          <p:nvPr/>
        </p:nvSpPr>
        <p:spPr bwMode="auto">
          <a:xfrm>
            <a:off x="4043962" y="4131526"/>
            <a:ext cx="5549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13A985"/>
                </a:solidFill>
                <a:latin typeface="Arial Narrow" panose="020B0606020202030204" pitchFamily="34" charset="0"/>
              </a:rPr>
              <a:t>47.6</a:t>
            </a:r>
          </a:p>
        </p:txBody>
      </p:sp>
      <p:sp>
        <p:nvSpPr>
          <p:cNvPr id="26" name="TextBox 23">
            <a:extLst>
              <a:ext uri="{FF2B5EF4-FFF2-40B4-BE49-F238E27FC236}">
                <a16:creationId xmlns:a16="http://schemas.microsoft.com/office/drawing/2014/main" id="{105A99A2-99A6-4302-B96B-413B5590BF90}"/>
              </a:ext>
            </a:extLst>
          </p:cNvPr>
          <p:cNvSpPr txBox="1">
            <a:spLocks noChangeArrowheads="1"/>
          </p:cNvSpPr>
          <p:nvPr/>
        </p:nvSpPr>
        <p:spPr bwMode="auto">
          <a:xfrm>
            <a:off x="6139296" y="4353776"/>
            <a:ext cx="5549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B6FCEF"/>
                </a:solidFill>
                <a:latin typeface="Arial Narrow" panose="020B0606020202030204" pitchFamily="34" charset="0"/>
              </a:rPr>
              <a:t>38.7</a:t>
            </a:r>
          </a:p>
        </p:txBody>
      </p:sp>
      <p:sp>
        <p:nvSpPr>
          <p:cNvPr id="27" name="TextBox 23">
            <a:extLst>
              <a:ext uri="{FF2B5EF4-FFF2-40B4-BE49-F238E27FC236}">
                <a16:creationId xmlns:a16="http://schemas.microsoft.com/office/drawing/2014/main" id="{1AAE1BBD-F664-4B24-9A8C-10307F48157E}"/>
              </a:ext>
            </a:extLst>
          </p:cNvPr>
          <p:cNvSpPr txBox="1">
            <a:spLocks noChangeArrowheads="1"/>
          </p:cNvSpPr>
          <p:nvPr/>
        </p:nvSpPr>
        <p:spPr bwMode="auto">
          <a:xfrm>
            <a:off x="5119666" y="4182326"/>
            <a:ext cx="5549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2"/>
                </a:solidFill>
                <a:latin typeface="Arial" charset="0"/>
                <a:ea typeface="ＭＳ Ｐゴシック" charset="0"/>
                <a:cs typeface="ＭＳ Ｐゴシック" charset="0"/>
              </a:defRPr>
            </a:lvl1pPr>
            <a:lvl2pPr marL="742950" indent="-285750">
              <a:defRPr sz="2400" b="1" i="1">
                <a:solidFill>
                  <a:schemeClr val="tx2"/>
                </a:solidFill>
                <a:latin typeface="Arial" charset="0"/>
                <a:ea typeface="ＭＳ Ｐゴシック" charset="0"/>
              </a:defRPr>
            </a:lvl2pPr>
            <a:lvl3pPr marL="1143000" indent="-228600">
              <a:defRPr sz="2400" b="1" i="1">
                <a:solidFill>
                  <a:schemeClr val="tx2"/>
                </a:solidFill>
                <a:latin typeface="Arial" charset="0"/>
                <a:ea typeface="ＭＳ Ｐゴシック" charset="0"/>
              </a:defRPr>
            </a:lvl3pPr>
            <a:lvl4pPr marL="1600200" indent="-228600">
              <a:defRPr sz="2400" b="1" i="1">
                <a:solidFill>
                  <a:schemeClr val="tx2"/>
                </a:solidFill>
                <a:latin typeface="Arial" charset="0"/>
                <a:ea typeface="ＭＳ Ｐゴシック" charset="0"/>
              </a:defRPr>
            </a:lvl4pPr>
            <a:lvl5pPr marL="2057400" indent="-228600">
              <a:defRPr sz="2400" b="1" i="1">
                <a:solidFill>
                  <a:schemeClr val="tx2"/>
                </a:solidFill>
                <a:latin typeface="Arial" charset="0"/>
                <a:ea typeface="ＭＳ Ｐゴシック" charset="0"/>
              </a:defRPr>
            </a:lvl5pPr>
            <a:lvl6pPr marL="2514600" indent="-228600" eaLnBrk="0" fontAlgn="base" hangingPunct="0">
              <a:spcBef>
                <a:spcPct val="0"/>
              </a:spcBef>
              <a:spcAft>
                <a:spcPct val="0"/>
              </a:spcAft>
              <a:defRPr sz="2400" b="1" i="1">
                <a:solidFill>
                  <a:schemeClr val="tx2"/>
                </a:solidFill>
                <a:latin typeface="Arial" charset="0"/>
                <a:ea typeface="ＭＳ Ｐゴシック" charset="0"/>
              </a:defRPr>
            </a:lvl6pPr>
            <a:lvl7pPr marL="2971800" indent="-228600" eaLnBrk="0" fontAlgn="base" hangingPunct="0">
              <a:spcBef>
                <a:spcPct val="0"/>
              </a:spcBef>
              <a:spcAft>
                <a:spcPct val="0"/>
              </a:spcAft>
              <a:defRPr sz="2400" b="1" i="1">
                <a:solidFill>
                  <a:schemeClr val="tx2"/>
                </a:solidFill>
                <a:latin typeface="Arial" charset="0"/>
                <a:ea typeface="ＭＳ Ｐゴシック" charset="0"/>
              </a:defRPr>
            </a:lvl7pPr>
            <a:lvl8pPr marL="3429000" indent="-228600" eaLnBrk="0" fontAlgn="base" hangingPunct="0">
              <a:spcBef>
                <a:spcPct val="0"/>
              </a:spcBef>
              <a:spcAft>
                <a:spcPct val="0"/>
              </a:spcAft>
              <a:defRPr sz="2400" b="1" i="1">
                <a:solidFill>
                  <a:schemeClr val="tx2"/>
                </a:solidFill>
                <a:latin typeface="Arial" charset="0"/>
                <a:ea typeface="ＭＳ Ｐゴシック" charset="0"/>
              </a:defRPr>
            </a:lvl8pPr>
            <a:lvl9pPr marL="3886200" indent="-228600" eaLnBrk="0" fontAlgn="base" hangingPunct="0">
              <a:spcBef>
                <a:spcPct val="0"/>
              </a:spcBef>
              <a:spcAft>
                <a:spcPct val="0"/>
              </a:spcAft>
              <a:defRPr sz="2400" b="1" i="1">
                <a:solidFill>
                  <a:schemeClr val="tx2"/>
                </a:solidFill>
                <a:latin typeface="Arial" charset="0"/>
                <a:ea typeface="ＭＳ Ｐゴシック" charset="0"/>
              </a:defRPr>
            </a:lvl9pPr>
          </a:lstStyle>
          <a:p>
            <a:pPr algn="ctr" defTabSz="914400" eaLnBrk="0" fontAlgn="base" hangingPunct="0">
              <a:spcBef>
                <a:spcPct val="0"/>
              </a:spcBef>
              <a:spcAft>
                <a:spcPct val="0"/>
              </a:spcAft>
              <a:defRPr/>
            </a:pPr>
            <a:r>
              <a:rPr lang="en-US" sz="1800" i="0" kern="0" dirty="0">
                <a:solidFill>
                  <a:srgbClr val="22E7B6"/>
                </a:solidFill>
                <a:latin typeface="Arial Narrow" panose="020B0606020202030204" pitchFamily="34" charset="0"/>
              </a:rPr>
              <a:t>45.9</a:t>
            </a:r>
          </a:p>
        </p:txBody>
      </p:sp>
    </p:spTree>
    <p:extLst>
      <p:ext uri="{BB962C8B-B14F-4D97-AF65-F5344CB8AC3E}">
        <p14:creationId xmlns:p14="http://schemas.microsoft.com/office/powerpoint/2010/main" val="1849796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19559" y="12449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358223" y="201704"/>
            <a:ext cx="6626225" cy="830997"/>
          </a:xfrm>
          <a:prstGeom prst="rect">
            <a:avLst/>
          </a:prstGeom>
          <a:noFill/>
        </p:spPr>
        <p:txBody>
          <a:bodyPr wrap="square">
            <a:spAutoFit/>
          </a:bodyPr>
          <a:lstStyle/>
          <a:p>
            <a:pPr lvl="0">
              <a:defRPr/>
            </a:pPr>
            <a:r>
              <a:rPr lang="en-US" sz="4800" b="1" dirty="0">
                <a:solidFill>
                  <a:prstClr val="black">
                    <a:lumMod val="75000"/>
                    <a:lumOff val="25000"/>
                  </a:prstClr>
                </a:solidFill>
                <a:latin typeface="Arial Narrow" panose="020B0606020202030204" pitchFamily="34" charset="0"/>
                <a:cs typeface="Aharoni" panose="02010803020104030203" pitchFamily="2" charset="-79"/>
              </a:rPr>
              <a:t>Key Messages</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03669"/>
            <a:ext cx="2051727" cy="906777"/>
          </a:xfrm>
          <a:prstGeom prst="rect">
            <a:avLst/>
          </a:prstGeom>
        </p:spPr>
      </p:pic>
      <p:sp>
        <p:nvSpPr>
          <p:cNvPr id="10" name="Rectangle 9">
            <a:extLst>
              <a:ext uri="{FF2B5EF4-FFF2-40B4-BE49-F238E27FC236}">
                <a16:creationId xmlns:a16="http://schemas.microsoft.com/office/drawing/2014/main" id="{2FFCFD8A-B4B7-4697-9733-DDBD09C9BB6C}"/>
              </a:ext>
            </a:extLst>
          </p:cNvPr>
          <p:cNvSpPr/>
          <p:nvPr/>
        </p:nvSpPr>
        <p:spPr>
          <a:xfrm>
            <a:off x="-19559" y="-4720"/>
            <a:ext cx="1314960" cy="6862720"/>
          </a:xfrm>
          <a:prstGeom prst="rect">
            <a:avLst/>
          </a:prstGeom>
          <a:solidFill>
            <a:srgbClr val="4C5053"/>
          </a:solidFill>
          <a:ln>
            <a:noFill/>
          </a:ln>
          <a:effectLst>
            <a:innerShdw blurRad="304800" dist="482600" dir="2880000">
              <a:prstClr val="black">
                <a:alpha val="3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A close up of a logo&#10;&#10;Description automatically generated">
            <a:extLst>
              <a:ext uri="{FF2B5EF4-FFF2-40B4-BE49-F238E27FC236}">
                <a16:creationId xmlns:a16="http://schemas.microsoft.com/office/drawing/2014/main" id="{84690897-1FCD-44C5-9802-0F820DA68AE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352" y="120507"/>
            <a:ext cx="1174848" cy="1340765"/>
          </a:xfrm>
          <a:prstGeom prst="rect">
            <a:avLst/>
          </a:prstGeom>
        </p:spPr>
      </p:pic>
      <p:sp>
        <p:nvSpPr>
          <p:cNvPr id="16" name="TextBox 15">
            <a:extLst>
              <a:ext uri="{FF2B5EF4-FFF2-40B4-BE49-F238E27FC236}">
                <a16:creationId xmlns:a16="http://schemas.microsoft.com/office/drawing/2014/main" id="{8919E975-F87A-4A18-A48C-51D7EF8F1A1B}"/>
              </a:ext>
            </a:extLst>
          </p:cNvPr>
          <p:cNvSpPr txBox="1"/>
          <p:nvPr/>
        </p:nvSpPr>
        <p:spPr>
          <a:xfrm>
            <a:off x="1333090" y="1461272"/>
            <a:ext cx="7816751" cy="5170646"/>
          </a:xfrm>
          <a:prstGeom prst="rect">
            <a:avLst/>
          </a:prstGeom>
          <a:noFill/>
        </p:spPr>
        <p:txBody>
          <a:bodyPr wrap="square" rtlCol="0">
            <a:spAutoFit/>
          </a:bodyPr>
          <a:lstStyle/>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AF is a common and important cause of stroke and needs to be rigorously ruled out in idiopathic stroke</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Appropriate anticoagulation treatment should be started when indicated in the vast majority of AF patients as per the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DOACs offer several advantages over warfarin, and should generally be used in  preference to warfarin for SPAF as per 2018 CCS guidelines</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Risk of bleeding should be modified where possible but very rarely outweighs the risk of stroke </a:t>
            </a:r>
            <a:br>
              <a:rPr lang="en-CA" b="1" dirty="0">
                <a:latin typeface="Arial Narrow" panose="020B0606020202030204" pitchFamily="34" charset="0"/>
              </a:rPr>
            </a:b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Patient characteristics and co-morbidities (age, renal function, </a:t>
            </a:r>
            <a:r>
              <a:rPr lang="en-CA" b="1" dirty="0" err="1">
                <a:latin typeface="Arial Narrow" panose="020B0606020202030204" pitchFamily="34" charset="0"/>
              </a:rPr>
              <a:t>etc</a:t>
            </a:r>
            <a:r>
              <a:rPr lang="en-CA" b="1" dirty="0">
                <a:latin typeface="Arial Narrow" panose="020B0606020202030204" pitchFamily="34" charset="0"/>
              </a:rPr>
              <a:t>) should be considered when selecting and dosing DOACs</a:t>
            </a:r>
          </a:p>
          <a:p>
            <a:pPr marL="285750" indent="-285750" defTabSz="914400">
              <a:buClr>
                <a:srgbClr val="62C3A8"/>
              </a:buClr>
              <a:buFont typeface="Wingdings" panose="05000000000000000000" pitchFamily="2" charset="2"/>
              <a:buChar char="§"/>
              <a:defRPr/>
            </a:pPr>
            <a:endParaRPr lang="en-CA" b="1" dirty="0">
              <a:latin typeface="Arial Narrow" panose="020B0606020202030204" pitchFamily="34" charset="0"/>
            </a:endParaRPr>
          </a:p>
          <a:p>
            <a:pPr marL="285750" indent="-285750" defTabSz="914400">
              <a:buClr>
                <a:srgbClr val="62C3A8"/>
              </a:buClr>
              <a:buFont typeface="Wingdings" panose="05000000000000000000" pitchFamily="2" charset="2"/>
              <a:buChar char="§"/>
              <a:defRPr/>
            </a:pPr>
            <a:r>
              <a:rPr lang="en-CA" b="1" dirty="0">
                <a:latin typeface="Arial Narrow" panose="020B0606020202030204" pitchFamily="34" charset="0"/>
              </a:rPr>
              <a:t>Real world evidence provides reassurance of the efficacy and safety of DOACs in SPAF but highlights the challenges of correct dosing and compliance</a:t>
            </a:r>
          </a:p>
          <a:p>
            <a:pPr marR="0" lvl="0" algn="l" defTabSz="914400" rtl="0" eaLnBrk="1" fontAlgn="auto" latinLnBrk="0" hangingPunct="1">
              <a:lnSpc>
                <a:spcPct val="100000"/>
              </a:lnSpc>
              <a:spcBef>
                <a:spcPts val="0"/>
              </a:spcBef>
              <a:spcAft>
                <a:spcPts val="0"/>
              </a:spcAft>
              <a:buClrTx/>
              <a:buSzTx/>
              <a:tabLst/>
              <a:defRPr/>
            </a:pPr>
            <a:endParaRPr lang="en-CA" dirty="0">
              <a:latin typeface="Arial Narrow" panose="020B0606020202030204" pitchFamily="34" charset="0"/>
            </a:endParaRPr>
          </a:p>
        </p:txBody>
      </p:sp>
    </p:spTree>
    <p:extLst>
      <p:ext uri="{BB962C8B-B14F-4D97-AF65-F5344CB8AC3E}">
        <p14:creationId xmlns:p14="http://schemas.microsoft.com/office/powerpoint/2010/main" val="15979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indoor, building, bathroom, wall&#10;&#10;Description automatically generated">
            <a:extLst>
              <a:ext uri="{FF2B5EF4-FFF2-40B4-BE49-F238E27FC236}">
                <a16:creationId xmlns:a16="http://schemas.microsoft.com/office/drawing/2014/main" id="{7EDD565C-7C3D-49DB-ACC3-59C59F30465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467" r="-1" b="-1"/>
          <a:stretch/>
        </p:blipFill>
        <p:spPr>
          <a:xfrm>
            <a:off x="20" y="1"/>
            <a:ext cx="9143979" cy="6132262"/>
          </a:xfrm>
          <a:prstGeom prst="rect">
            <a:avLst/>
          </a:prstGeom>
        </p:spPr>
      </p:pic>
      <p:pic>
        <p:nvPicPr>
          <p:cNvPr id="8" name="Picture 7">
            <a:extLst>
              <a:ext uri="{FF2B5EF4-FFF2-40B4-BE49-F238E27FC236}">
                <a16:creationId xmlns:a16="http://schemas.microsoft.com/office/drawing/2014/main" id="{7309214B-9B60-4A94-88B5-44CB8D2632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b="26004"/>
          <a:stretch>
            <a:fillRect/>
          </a:stretch>
        </p:blipFill>
        <p:spPr>
          <a:xfrm>
            <a:off x="0" y="1783365"/>
            <a:ext cx="9144000" cy="5074635"/>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sp>
        <p:nvSpPr>
          <p:cNvPr id="5" name="Rectangle 4">
            <a:extLst>
              <a:ext uri="{FF2B5EF4-FFF2-40B4-BE49-F238E27FC236}">
                <a16:creationId xmlns:a16="http://schemas.microsoft.com/office/drawing/2014/main" id="{3208F6CA-D59B-4C3B-8AF2-2D82E66FF790}"/>
              </a:ext>
            </a:extLst>
          </p:cNvPr>
          <p:cNvSpPr/>
          <p:nvPr/>
        </p:nvSpPr>
        <p:spPr>
          <a:xfrm>
            <a:off x="0" y="5528500"/>
            <a:ext cx="9144000" cy="146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mn-cs"/>
              </a:rPr>
              <a:t>Addressing Common Clinical Conundrums in AF</a:t>
            </a:r>
            <a:endParaRPr kumimoji="0" lang="en-IN" sz="3600" b="0" i="0" u="none" strike="noStrike" kern="1200" cap="none" spc="0" normalizeH="0" baseline="0" noProof="0" dirty="0">
              <a:ln>
                <a:noFill/>
              </a:ln>
              <a:solidFill>
                <a:srgbClr val="13A985"/>
              </a:solidFill>
              <a:effectLst/>
              <a:uLnTx/>
              <a:uFillTx/>
              <a:latin typeface="Arial Narrow" panose="020B0606020202030204" pitchFamily="34" charset="0"/>
              <a:ea typeface="+mn-ea"/>
              <a:cs typeface="+mn-cs"/>
            </a:endParaRPr>
          </a:p>
        </p:txBody>
      </p:sp>
      <p:sp>
        <p:nvSpPr>
          <p:cNvPr id="2" name="TextBox 1">
            <a:extLst>
              <a:ext uri="{FF2B5EF4-FFF2-40B4-BE49-F238E27FC236}">
                <a16:creationId xmlns:a16="http://schemas.microsoft.com/office/drawing/2014/main" id="{DA2A826A-D253-4135-8271-4AF72B2750FF}"/>
              </a:ext>
            </a:extLst>
          </p:cNvPr>
          <p:cNvSpPr txBox="1"/>
          <p:nvPr/>
        </p:nvSpPr>
        <p:spPr>
          <a:xfrm>
            <a:off x="-10662" y="-78614"/>
            <a:ext cx="9143978" cy="5835650"/>
          </a:xfrm>
          <a:prstGeom prst="rect">
            <a:avLst/>
          </a:prstGeom>
          <a:solidFill>
            <a:schemeClr val="bg1">
              <a:lumMod val="85000"/>
              <a:alpha val="35000"/>
            </a:schemeClr>
          </a:solidFill>
        </p:spPr>
        <p:txBody>
          <a:bodyPr wrap="square" rtlCol="0">
            <a:spAutoFit/>
          </a:bodyPr>
          <a:lstStyle/>
          <a:p>
            <a:endParaRPr lang="en-CA" dirty="0"/>
          </a:p>
        </p:txBody>
      </p:sp>
      <p:pic>
        <p:nvPicPr>
          <p:cNvPr id="7" name="Picture 6" descr="A close up of a sign&#10;&#10;Description automatically generated">
            <a:extLst>
              <a:ext uri="{FF2B5EF4-FFF2-40B4-BE49-F238E27FC236}">
                <a16:creationId xmlns:a16="http://schemas.microsoft.com/office/drawing/2014/main" id="{6F6A3C22-EE73-4A4C-94B9-BEBF0988F75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470674" y="4615182"/>
            <a:ext cx="2066526" cy="9133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7939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hlinkClick r:id="rId3" action="ppaction://hlinksldjump"/>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0B614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hlinkClick r:id="rId4" action="ppaction://hlinksldjump"/>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13A9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hlinkClick r:id="rId5" action="ppaction://hlinksldjump"/>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rgbClr val="18D2A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hlinkClick r:id="rId6" action="ppaction://hlinksldjump"/>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rgbClr val="98F6C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580039"/>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09622"/>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hlinkClick r:id="rId7" action="ppaction://hlinksldjump"/>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AF4D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hlinkClick r:id="rId8" action="ppaction://hlinksldjump"/>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rgbClr val="B6FC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Tree>
    <p:extLst>
      <p:ext uri="{BB962C8B-B14F-4D97-AF65-F5344CB8AC3E}">
        <p14:creationId xmlns:p14="http://schemas.microsoft.com/office/powerpoint/2010/main" val="3788564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rgbClr val="0B614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4" name="Graphic 3" descr="Return">
            <a:hlinkClick r:id="rId3" action="ppaction://hlinksldjump"/>
            <a:extLst>
              <a:ext uri="{FF2B5EF4-FFF2-40B4-BE49-F238E27FC236}">
                <a16:creationId xmlns:a16="http://schemas.microsoft.com/office/drawing/2014/main" id="{D10310A4-66BB-4372-9169-3BD99CAE5DF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3458276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248925"/>
            <a:ext cx="6626225"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Aging and Risk</a:t>
            </a:r>
            <a:endParaRPr kumimoji="0" lang="en-US" sz="4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2" name="Arrow: Up 1">
            <a:extLst>
              <a:ext uri="{FF2B5EF4-FFF2-40B4-BE49-F238E27FC236}">
                <a16:creationId xmlns:a16="http://schemas.microsoft.com/office/drawing/2014/main" id="{898E10ED-683E-47E4-A3A7-D27A17AE711C}"/>
              </a:ext>
            </a:extLst>
          </p:cNvPr>
          <p:cNvSpPr/>
          <p:nvPr/>
        </p:nvSpPr>
        <p:spPr>
          <a:xfrm>
            <a:off x="1041400" y="1790399"/>
            <a:ext cx="1016000" cy="4019544"/>
          </a:xfrm>
          <a:prstGeom prst="upArrow">
            <a:avLst/>
          </a:prstGeom>
          <a:gradFill>
            <a:gsLst>
              <a:gs pos="73000">
                <a:srgbClr val="F9A16B"/>
              </a:gs>
              <a:gs pos="48000">
                <a:srgbClr val="F6FC7E"/>
              </a:gs>
              <a:gs pos="22000">
                <a:srgbClr val="13A985"/>
              </a:gs>
              <a:gs pos="0">
                <a:srgbClr val="7FF1D6"/>
              </a:gs>
              <a:gs pos="100000">
                <a:srgbClr val="FE385E"/>
              </a:gs>
            </a:gsLs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ZoneTexte 9">
            <a:extLst>
              <a:ext uri="{FF2B5EF4-FFF2-40B4-BE49-F238E27FC236}">
                <a16:creationId xmlns:a16="http://schemas.microsoft.com/office/drawing/2014/main" id="{A1EC65F8-C1B8-493E-BED5-B21E74DE6B60}"/>
              </a:ext>
            </a:extLst>
          </p:cNvPr>
          <p:cNvSpPr txBox="1"/>
          <p:nvPr/>
        </p:nvSpPr>
        <p:spPr>
          <a:xfrm>
            <a:off x="2146820" y="2420560"/>
            <a:ext cx="2380730" cy="3323987"/>
          </a:xfrm>
          <a:prstGeom prst="rect">
            <a:avLst/>
          </a:prstGeom>
          <a:noFill/>
        </p:spPr>
        <p:txBody>
          <a:bodyPr wrap="square" lIns="0" tIns="0" rIns="0" bIns="0" rtlCol="0">
            <a:spAutoFit/>
          </a:bodyPr>
          <a:lstStyle/>
          <a:p>
            <a:r>
              <a:rPr lang="fr-FR" sz="2400" b="1" dirty="0">
                <a:solidFill>
                  <a:schemeClr val="tx1">
                    <a:lumMod val="85000"/>
                    <a:lumOff val="15000"/>
                  </a:schemeClr>
                </a:solidFill>
                <a:latin typeface="Arial Narrow" panose="020B0606020202030204" pitchFamily="34" charset="0"/>
              </a:rPr>
              <a:t>Atrial fibrillation</a:t>
            </a:r>
          </a:p>
          <a:p>
            <a:endParaRPr lang="fr-FR" sz="2400" b="1" dirty="0">
              <a:solidFill>
                <a:schemeClr val="tx1">
                  <a:lumMod val="85000"/>
                  <a:lumOff val="15000"/>
                </a:schemeClr>
              </a:solidFill>
              <a:latin typeface="Arial Narrow" panose="020B0606020202030204" pitchFamily="34" charset="0"/>
            </a:endParaRPr>
          </a:p>
          <a:p>
            <a:r>
              <a:rPr lang="fr-FR" sz="2400" b="1" dirty="0">
                <a:solidFill>
                  <a:schemeClr val="tx1">
                    <a:lumMod val="85000"/>
                    <a:lumOff val="15000"/>
                  </a:schemeClr>
                </a:solidFill>
                <a:latin typeface="Arial Narrow" panose="020B0606020202030204" pitchFamily="34" charset="0"/>
              </a:rPr>
              <a:t>Stroke</a:t>
            </a:r>
          </a:p>
          <a:p>
            <a:endParaRPr lang="fr-FR" sz="2400" b="1" dirty="0">
              <a:solidFill>
                <a:schemeClr val="tx1">
                  <a:lumMod val="85000"/>
                  <a:lumOff val="15000"/>
                </a:schemeClr>
              </a:solidFill>
              <a:latin typeface="Arial Narrow" panose="020B0606020202030204" pitchFamily="34" charset="0"/>
            </a:endParaRPr>
          </a:p>
          <a:p>
            <a:r>
              <a:rPr lang="fr-FR" sz="2400" b="1" dirty="0" err="1">
                <a:solidFill>
                  <a:schemeClr val="tx1">
                    <a:lumMod val="85000"/>
                    <a:lumOff val="15000"/>
                  </a:schemeClr>
                </a:solidFill>
                <a:latin typeface="Arial Narrow" panose="020B0606020202030204" pitchFamily="34" charset="0"/>
              </a:rPr>
              <a:t>Dementia</a:t>
            </a:r>
            <a:endParaRPr lang="fr-FR" sz="2400" b="1" dirty="0">
              <a:solidFill>
                <a:schemeClr val="tx1">
                  <a:lumMod val="85000"/>
                  <a:lumOff val="15000"/>
                </a:schemeClr>
              </a:solidFill>
              <a:latin typeface="Arial Narrow" panose="020B0606020202030204" pitchFamily="34" charset="0"/>
            </a:endParaRPr>
          </a:p>
          <a:p>
            <a:endParaRPr lang="fr-FR" sz="2400" b="1" dirty="0">
              <a:solidFill>
                <a:schemeClr val="tx1">
                  <a:lumMod val="85000"/>
                  <a:lumOff val="15000"/>
                </a:schemeClr>
              </a:solidFill>
              <a:latin typeface="Arial Narrow" panose="020B0606020202030204" pitchFamily="34" charset="0"/>
            </a:endParaRPr>
          </a:p>
          <a:p>
            <a:r>
              <a:rPr lang="fr-FR" sz="2400" b="1" dirty="0" err="1">
                <a:solidFill>
                  <a:schemeClr val="tx1">
                    <a:lumMod val="85000"/>
                    <a:lumOff val="15000"/>
                  </a:schemeClr>
                </a:solidFill>
                <a:latin typeface="Arial Narrow" panose="020B0606020202030204" pitchFamily="34" charset="0"/>
              </a:rPr>
              <a:t>Falls</a:t>
            </a:r>
            <a:endParaRPr lang="fr-FR" sz="2400" b="1" dirty="0">
              <a:solidFill>
                <a:schemeClr val="tx1">
                  <a:lumMod val="85000"/>
                  <a:lumOff val="15000"/>
                </a:schemeClr>
              </a:solidFill>
              <a:latin typeface="Arial Narrow" panose="020B0606020202030204" pitchFamily="34" charset="0"/>
            </a:endParaRPr>
          </a:p>
          <a:p>
            <a:endParaRPr lang="fr-FR" sz="2400" b="1" dirty="0">
              <a:solidFill>
                <a:schemeClr val="tx1">
                  <a:lumMod val="85000"/>
                  <a:lumOff val="15000"/>
                </a:schemeClr>
              </a:solidFill>
              <a:latin typeface="Arial Narrow" panose="020B0606020202030204" pitchFamily="34" charset="0"/>
            </a:endParaRPr>
          </a:p>
          <a:p>
            <a:r>
              <a:rPr lang="fr-FR" sz="2400" b="1" dirty="0">
                <a:solidFill>
                  <a:schemeClr val="tx1">
                    <a:lumMod val="85000"/>
                    <a:lumOff val="15000"/>
                  </a:schemeClr>
                </a:solidFill>
                <a:latin typeface="Arial Narrow" panose="020B0606020202030204" pitchFamily="34" charset="0"/>
              </a:rPr>
              <a:t>Bleeding</a:t>
            </a:r>
          </a:p>
        </p:txBody>
      </p:sp>
      <p:sp>
        <p:nvSpPr>
          <p:cNvPr id="10" name="ZoneTexte 8">
            <a:extLst>
              <a:ext uri="{FF2B5EF4-FFF2-40B4-BE49-F238E27FC236}">
                <a16:creationId xmlns:a16="http://schemas.microsoft.com/office/drawing/2014/main" id="{CF80D4F9-490F-4446-B801-012AF951FB72}"/>
              </a:ext>
            </a:extLst>
          </p:cNvPr>
          <p:cNvSpPr txBox="1"/>
          <p:nvPr/>
        </p:nvSpPr>
        <p:spPr>
          <a:xfrm>
            <a:off x="226325" y="2261800"/>
            <a:ext cx="725655" cy="492443"/>
          </a:xfrm>
          <a:prstGeom prst="rect">
            <a:avLst/>
          </a:prstGeom>
          <a:noFill/>
        </p:spPr>
        <p:txBody>
          <a:bodyPr wrap="square" lIns="0" tIns="0" rIns="0" bIns="0" rtlCol="0">
            <a:spAutoFit/>
          </a:bodyPr>
          <a:lstStyle/>
          <a:p>
            <a:r>
              <a:rPr lang="fr-FR" sz="3200" b="1" dirty="0">
                <a:solidFill>
                  <a:schemeClr val="tx1">
                    <a:lumMod val="85000"/>
                    <a:lumOff val="15000"/>
                  </a:schemeClr>
                </a:solidFill>
                <a:latin typeface="Arial Narrow" panose="020B0606020202030204" pitchFamily="34" charset="0"/>
              </a:rPr>
              <a:t>Age</a:t>
            </a:r>
          </a:p>
        </p:txBody>
      </p:sp>
      <p:pic>
        <p:nvPicPr>
          <p:cNvPr id="4" name="Picture 3" descr="A close up of a scale&#10;&#10;Description automatically generated">
            <a:extLst>
              <a:ext uri="{FF2B5EF4-FFF2-40B4-BE49-F238E27FC236}">
                <a16:creationId xmlns:a16="http://schemas.microsoft.com/office/drawing/2014/main" id="{B959CE76-3852-4BB8-B1B3-BCDF2AC87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202494" y="2101515"/>
            <a:ext cx="4833154" cy="4437440"/>
          </a:xfrm>
          <a:prstGeom prst="rect">
            <a:avLst/>
          </a:prstGeom>
        </p:spPr>
      </p:pic>
      <p:sp>
        <p:nvSpPr>
          <p:cNvPr id="13" name="ZoneTexte 10">
            <a:extLst>
              <a:ext uri="{FF2B5EF4-FFF2-40B4-BE49-F238E27FC236}">
                <a16:creationId xmlns:a16="http://schemas.microsoft.com/office/drawing/2014/main" id="{7E9D896E-9788-4C00-A526-C9DE21134945}"/>
              </a:ext>
            </a:extLst>
          </p:cNvPr>
          <p:cNvSpPr txBox="1"/>
          <p:nvPr/>
        </p:nvSpPr>
        <p:spPr>
          <a:xfrm>
            <a:off x="4959350" y="1374900"/>
            <a:ext cx="3771900" cy="997196"/>
          </a:xfrm>
          <a:prstGeom prst="rect">
            <a:avLst/>
          </a:prstGeom>
          <a:noFill/>
        </p:spPr>
        <p:txBody>
          <a:bodyPr wrap="square" lIns="0" tIns="0" rIns="0" bIns="0" rtlCol="0">
            <a:spAutoFit/>
          </a:bodyPr>
          <a:lstStyle/>
          <a:p>
            <a:pPr algn="ctr">
              <a:lnSpc>
                <a:spcPct val="90000"/>
              </a:lnSpc>
            </a:pPr>
            <a:r>
              <a:rPr lang="en-CA" sz="2400" b="1" i="1" dirty="0">
                <a:solidFill>
                  <a:schemeClr val="tx1">
                    <a:lumMod val="85000"/>
                    <a:lumOff val="15000"/>
                  </a:schemeClr>
                </a:solidFill>
                <a:latin typeface="Arial Narrow" panose="020B0606020202030204" pitchFamily="34" charset="0"/>
              </a:rPr>
              <a:t>For most elderly patients, the benefits of anticoagulation outweigh the risks</a:t>
            </a:r>
          </a:p>
        </p:txBody>
      </p:sp>
    </p:spTree>
    <p:extLst>
      <p:ext uri="{BB962C8B-B14F-4D97-AF65-F5344CB8AC3E}">
        <p14:creationId xmlns:p14="http://schemas.microsoft.com/office/powerpoint/2010/main" val="7573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 presetClass="entr" presetSubtype="0" fill="hold" grpId="0" nodeType="withEffect">
                                  <p:stCondLst>
                                    <p:cond delay="250"/>
                                  </p:stCondLst>
                                  <p:childTnLst>
                                    <p:set>
                                      <p:cBhvr>
                                        <p:cTn id="9" dur="1" fill="hold">
                                          <p:stCondLst>
                                            <p:cond delay="9"/>
                                          </p:stCondLst>
                                        </p:cTn>
                                        <p:tgtEl>
                                          <p:spTgt spid="10"/>
                                        </p:tgtEl>
                                        <p:attrNameLst>
                                          <p:attrName>style.visibility</p:attrName>
                                        </p:attrNameLst>
                                      </p:cBhvr>
                                      <p:to>
                                        <p:strVal val="visible"/>
                                      </p:to>
                                    </p:set>
                                  </p:childTnLst>
                                </p:cTn>
                              </p:par>
                              <p:par>
                                <p:cTn id="10" presetID="22" presetClass="entr" presetSubtype="8" fill="hold" grpId="0" nodeType="withEffect">
                                  <p:stCondLst>
                                    <p:cond delay="75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50"/>
                                        <p:tgtEl>
                                          <p:spTgt spid="9"/>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Burden of Inappropriate Prescription of DOAC in the Elderly</a:t>
            </a:r>
            <a:endPar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2" name="Espace réservé du contenu 2">
            <a:extLst>
              <a:ext uri="{FF2B5EF4-FFF2-40B4-BE49-F238E27FC236}">
                <a16:creationId xmlns:a16="http://schemas.microsoft.com/office/drawing/2014/main" id="{E1C0F014-7E3F-4A1E-A29A-57B160846EBB}"/>
              </a:ext>
            </a:extLst>
          </p:cNvPr>
          <p:cNvSpPr>
            <a:spLocks noGrp="1"/>
          </p:cNvSpPr>
          <p:nvPr>
            <p:ph idx="1"/>
          </p:nvPr>
        </p:nvSpPr>
        <p:spPr>
          <a:xfrm>
            <a:off x="257175" y="1707952"/>
            <a:ext cx="8629650" cy="1479544"/>
          </a:xfrm>
          <a:solidFill>
            <a:srgbClr val="E8FEFA"/>
          </a:solidFill>
        </p:spPr>
        <p:txBody>
          <a:bodyPr anchor="ctr">
            <a:normAutofit fontScale="70000" lnSpcReduction="20000"/>
          </a:bodyPr>
          <a:lstStyle/>
          <a:p>
            <a:pPr>
              <a:buClr>
                <a:srgbClr val="0B614D"/>
              </a:buClr>
              <a:buFont typeface="Wingdings" panose="05000000000000000000" pitchFamily="2" charset="2"/>
              <a:buChar char="§"/>
            </a:pPr>
            <a:r>
              <a:rPr lang="en-CA" b="1" dirty="0">
                <a:latin typeface="Arial Narrow" panose="020B0606020202030204" pitchFamily="34" charset="0"/>
              </a:rPr>
              <a:t>Inappropriate prescription at admission: 30.6%</a:t>
            </a:r>
          </a:p>
          <a:p>
            <a:pPr lvl="1"/>
            <a:r>
              <a:rPr lang="en-CA" dirty="0" err="1">
                <a:latin typeface="Arial Narrow" panose="020B0606020202030204" pitchFamily="34" charset="0"/>
              </a:rPr>
              <a:t>Underdosing</a:t>
            </a:r>
            <a:r>
              <a:rPr lang="en-CA" dirty="0">
                <a:latin typeface="Arial Narrow" panose="020B0606020202030204" pitchFamily="34" charset="0"/>
              </a:rPr>
              <a:t> 21%, Overdosing 6.4%, Indication 2.6%, Inappropriate schedule 0.6%</a:t>
            </a:r>
          </a:p>
          <a:p>
            <a:pPr>
              <a:buClr>
                <a:srgbClr val="0B614D"/>
              </a:buClr>
              <a:buFont typeface="Wingdings" panose="05000000000000000000" pitchFamily="2" charset="2"/>
              <a:buChar char="§"/>
            </a:pPr>
            <a:r>
              <a:rPr lang="en-CA" b="1" dirty="0">
                <a:latin typeface="Arial Narrow" panose="020B0606020202030204" pitchFamily="34" charset="0"/>
              </a:rPr>
              <a:t>Inappropriate prescription at discharge: 22.4%</a:t>
            </a:r>
          </a:p>
          <a:p>
            <a:pPr lvl="1"/>
            <a:r>
              <a:rPr lang="en-CA" dirty="0">
                <a:latin typeface="Arial Narrow" panose="020B0606020202030204" pitchFamily="34" charset="0"/>
              </a:rPr>
              <a:t>Underdosing 21.7%, Overdosing 4.6%, Indication 0.7%</a:t>
            </a:r>
          </a:p>
        </p:txBody>
      </p:sp>
      <p:graphicFrame>
        <p:nvGraphicFramePr>
          <p:cNvPr id="14" name="Table 4">
            <a:extLst>
              <a:ext uri="{FF2B5EF4-FFF2-40B4-BE49-F238E27FC236}">
                <a16:creationId xmlns:a16="http://schemas.microsoft.com/office/drawing/2014/main" id="{F362015D-1FEB-4124-99EE-194B92C1982F}"/>
              </a:ext>
            </a:extLst>
          </p:cNvPr>
          <p:cNvGraphicFramePr>
            <a:graphicFrameLocks noGrp="1"/>
          </p:cNvGraphicFramePr>
          <p:nvPr>
            <p:extLst>
              <p:ext uri="{D42A27DB-BD31-4B8C-83A1-F6EECF244321}">
                <p14:modId xmlns:p14="http://schemas.microsoft.com/office/powerpoint/2010/main" val="48315359"/>
              </p:ext>
            </p:extLst>
          </p:nvPr>
        </p:nvGraphicFramePr>
        <p:xfrm>
          <a:off x="373973" y="3609176"/>
          <a:ext cx="5509389" cy="2016000"/>
        </p:xfrm>
        <a:graphic>
          <a:graphicData uri="http://schemas.openxmlformats.org/drawingml/2006/table">
            <a:tbl>
              <a:tblPr firstRow="1" bandRow="1">
                <a:tableStyleId>{7DF18680-E054-41AD-8BC1-D1AEF772440D}</a:tableStyleId>
              </a:tblPr>
              <a:tblGrid>
                <a:gridCol w="1836463">
                  <a:extLst>
                    <a:ext uri="{9D8B030D-6E8A-4147-A177-3AD203B41FA5}">
                      <a16:colId xmlns:a16="http://schemas.microsoft.com/office/drawing/2014/main" val="3048296655"/>
                    </a:ext>
                  </a:extLst>
                </a:gridCol>
                <a:gridCol w="1836463">
                  <a:extLst>
                    <a:ext uri="{9D8B030D-6E8A-4147-A177-3AD203B41FA5}">
                      <a16:colId xmlns:a16="http://schemas.microsoft.com/office/drawing/2014/main" val="2233328051"/>
                    </a:ext>
                  </a:extLst>
                </a:gridCol>
                <a:gridCol w="1836463">
                  <a:extLst>
                    <a:ext uri="{9D8B030D-6E8A-4147-A177-3AD203B41FA5}">
                      <a16:colId xmlns:a16="http://schemas.microsoft.com/office/drawing/2014/main" val="1368027968"/>
                    </a:ext>
                  </a:extLst>
                </a:gridCol>
              </a:tblGrid>
              <a:tr h="504000">
                <a:tc>
                  <a:txBody>
                    <a:bodyPr/>
                    <a:lstStyle/>
                    <a:p>
                      <a:pPr algn="l">
                        <a:lnSpc>
                          <a:spcPct val="90000"/>
                        </a:lnSpc>
                        <a:spcAft>
                          <a:spcPts val="0"/>
                        </a:spcAft>
                      </a:pPr>
                      <a:r>
                        <a:rPr lang="en-CA" sz="2800" b="1" dirty="0">
                          <a:effectLst/>
                          <a:latin typeface="Arial Narrow" panose="020B0606020202030204" pitchFamily="34" charset="0"/>
                          <a:ea typeface="+mn-ea"/>
                          <a:cs typeface="+mn-cs"/>
                        </a:rPr>
                        <a:t>Drug</a:t>
                      </a:r>
                      <a:endParaRPr lang="en-CA" sz="28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3A985"/>
                    </a:solidFill>
                  </a:tcPr>
                </a:tc>
                <a:tc>
                  <a:txBody>
                    <a:bodyPr/>
                    <a:lstStyle/>
                    <a:p>
                      <a:pPr algn="ctr">
                        <a:lnSpc>
                          <a:spcPct val="90000"/>
                        </a:lnSpc>
                        <a:spcAft>
                          <a:spcPts val="0"/>
                        </a:spcAft>
                      </a:pPr>
                      <a:r>
                        <a:rPr lang="en-US" sz="2800" b="1" dirty="0">
                          <a:effectLst/>
                          <a:latin typeface="Arial Narrow" panose="020B0606020202030204" pitchFamily="34" charset="0"/>
                        </a:rPr>
                        <a:t>Admission</a:t>
                      </a:r>
                      <a:endParaRPr lang="en-CA" sz="28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3A985"/>
                    </a:solidFill>
                  </a:tcPr>
                </a:tc>
                <a:tc>
                  <a:txBody>
                    <a:bodyPr/>
                    <a:lstStyle/>
                    <a:p>
                      <a:pPr algn="ctr">
                        <a:lnSpc>
                          <a:spcPct val="90000"/>
                        </a:lnSpc>
                        <a:spcAft>
                          <a:spcPts val="0"/>
                        </a:spcAft>
                      </a:pPr>
                      <a:r>
                        <a:rPr lang="en-US" sz="2800" b="1" dirty="0">
                          <a:effectLst/>
                          <a:latin typeface="Arial Narrow" panose="020B0606020202030204" pitchFamily="34" charset="0"/>
                        </a:rPr>
                        <a:t>Discharge</a:t>
                      </a:r>
                      <a:endParaRPr lang="en-CA" sz="28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3A985"/>
                    </a:solidFill>
                  </a:tcPr>
                </a:tc>
                <a:extLst>
                  <a:ext uri="{0D108BD9-81ED-4DB2-BD59-A6C34878D82A}">
                    <a16:rowId xmlns:a16="http://schemas.microsoft.com/office/drawing/2014/main" val="430279025"/>
                  </a:ext>
                </a:extLst>
              </a:tr>
              <a:tr h="504000">
                <a:tc>
                  <a:txBody>
                    <a:bodyPr/>
                    <a:lstStyle/>
                    <a:p>
                      <a:pPr algn="l">
                        <a:lnSpc>
                          <a:spcPct val="90000"/>
                        </a:lnSpc>
                        <a:spcAft>
                          <a:spcPts val="0"/>
                        </a:spcAft>
                      </a:pPr>
                      <a:r>
                        <a:rPr lang="en-CA" sz="2400" noProof="0" dirty="0">
                          <a:effectLst/>
                          <a:latin typeface="Arial Narrow" panose="020B0606020202030204" pitchFamily="34" charset="0"/>
                          <a:ea typeface="+mn-ea"/>
                          <a:cs typeface="+mn-cs"/>
                        </a:rPr>
                        <a:t>Apixaban</a:t>
                      </a:r>
                      <a:endParaRPr lang="en-CA" sz="3200" noProof="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CA" sz="2400" dirty="0">
                          <a:effectLst/>
                          <a:latin typeface="Arial Narrow" panose="020B0606020202030204" pitchFamily="34" charset="0"/>
                          <a:ea typeface="+mn-ea"/>
                          <a:cs typeface="+mn-cs"/>
                        </a:rPr>
                        <a:t>27.4%</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US" sz="2400" dirty="0">
                          <a:effectLst/>
                          <a:latin typeface="Arial Narrow" panose="020B0606020202030204" pitchFamily="34" charset="0"/>
                          <a:ea typeface="+mn-ea"/>
                          <a:cs typeface="+mn-cs"/>
                        </a:rPr>
                        <a:t>26.6%</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3516497251"/>
                  </a:ext>
                </a:extLst>
              </a:tr>
              <a:tr h="504000">
                <a:tc>
                  <a:txBody>
                    <a:bodyPr/>
                    <a:lstStyle/>
                    <a:p>
                      <a:pPr algn="l">
                        <a:lnSpc>
                          <a:spcPct val="90000"/>
                        </a:lnSpc>
                        <a:spcAft>
                          <a:spcPts val="0"/>
                        </a:spcAft>
                      </a:pPr>
                      <a:r>
                        <a:rPr lang="en-US" sz="2400" dirty="0">
                          <a:effectLst/>
                          <a:latin typeface="Arial Narrow" panose="020B0606020202030204" pitchFamily="34" charset="0"/>
                          <a:ea typeface="+mn-ea"/>
                          <a:cs typeface="+mn-cs"/>
                        </a:rPr>
                        <a:t>Dabigatran</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p>
                      <a:pPr algn="ctr">
                        <a:lnSpc>
                          <a:spcPct val="90000"/>
                        </a:lnSpc>
                        <a:spcAft>
                          <a:spcPts val="0"/>
                        </a:spcAft>
                      </a:pPr>
                      <a:r>
                        <a:rPr lang="en-CA" sz="2400" dirty="0">
                          <a:effectLst/>
                          <a:latin typeface="Arial Narrow" panose="020B0606020202030204" pitchFamily="34" charset="0"/>
                          <a:ea typeface="Calibri" panose="020F0502020204030204" pitchFamily="34" charset="0"/>
                          <a:cs typeface="Times New Roman" panose="02020603050405020304" pitchFamily="18" charset="0"/>
                        </a:rPr>
                        <a:t>30%</a:t>
                      </a: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tc>
                  <a:txBody>
                    <a:bodyPr/>
                    <a:lstStyle/>
                    <a:p>
                      <a:pPr algn="ctr">
                        <a:lnSpc>
                          <a:spcPct val="90000"/>
                        </a:lnSpc>
                        <a:spcAft>
                          <a:spcPts val="1000"/>
                        </a:spcAft>
                      </a:pPr>
                      <a:r>
                        <a:rPr lang="en-US" sz="2400" dirty="0">
                          <a:effectLst/>
                          <a:latin typeface="Arial Narrow" panose="020B0606020202030204" pitchFamily="34" charset="0"/>
                        </a:rPr>
                        <a:t>25%</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70673182"/>
                  </a:ext>
                </a:extLst>
              </a:tr>
              <a:tr h="504000">
                <a:tc>
                  <a:txBody>
                    <a:bodyPr/>
                    <a:lstStyle/>
                    <a:p>
                      <a:pPr algn="l">
                        <a:lnSpc>
                          <a:spcPct val="90000"/>
                        </a:lnSpc>
                        <a:spcAft>
                          <a:spcPts val="0"/>
                        </a:spcAft>
                      </a:pPr>
                      <a:r>
                        <a:rPr lang="en-US" sz="2400" dirty="0">
                          <a:effectLst/>
                          <a:latin typeface="Arial Narrow" panose="020B0606020202030204" pitchFamily="34" charset="0"/>
                          <a:ea typeface="+mn-ea"/>
                          <a:cs typeface="+mn-cs"/>
                        </a:rPr>
                        <a:t>Rivaroxaban</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US" sz="2400" dirty="0">
                          <a:effectLst/>
                          <a:latin typeface="Arial Narrow" panose="020B0606020202030204" pitchFamily="34" charset="0"/>
                          <a:ea typeface="+mn-ea"/>
                          <a:cs typeface="+mn-cs"/>
                        </a:rPr>
                        <a:t>36.5%</a:t>
                      </a:r>
                      <a:endParaRPr lang="en-CA" sz="32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tc>
                  <a:txBody>
                    <a:bodyPr/>
                    <a:lstStyle/>
                    <a:p>
                      <a:pPr algn="ctr">
                        <a:lnSpc>
                          <a:spcPct val="90000"/>
                        </a:lnSpc>
                        <a:spcAft>
                          <a:spcPts val="0"/>
                        </a:spcAft>
                      </a:pPr>
                      <a:r>
                        <a:rPr lang="en-US" sz="2400" baseline="0" dirty="0">
                          <a:effectLst/>
                          <a:latin typeface="Arial Narrow" panose="020B0606020202030204" pitchFamily="34" charset="0"/>
                          <a:ea typeface="+mn-ea"/>
                          <a:cs typeface="+mn-cs"/>
                        </a:rPr>
                        <a:t>30%</a:t>
                      </a:r>
                      <a:endParaRPr lang="en-CA" sz="3200" baseline="300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51435" marR="5143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CF7"/>
                    </a:solidFill>
                  </a:tcPr>
                </a:tc>
                <a:extLst>
                  <a:ext uri="{0D108BD9-81ED-4DB2-BD59-A6C34878D82A}">
                    <a16:rowId xmlns:a16="http://schemas.microsoft.com/office/drawing/2014/main" val="3242502033"/>
                  </a:ext>
                </a:extLst>
              </a:tr>
            </a:tbl>
          </a:graphicData>
        </a:graphic>
      </p:graphicFrame>
      <p:sp>
        <p:nvSpPr>
          <p:cNvPr id="16" name="ZoneTexte 6">
            <a:extLst>
              <a:ext uri="{FF2B5EF4-FFF2-40B4-BE49-F238E27FC236}">
                <a16:creationId xmlns:a16="http://schemas.microsoft.com/office/drawing/2014/main" id="{AB96C16D-BADF-436B-BFCE-BD9415709C80}"/>
              </a:ext>
            </a:extLst>
          </p:cNvPr>
          <p:cNvSpPr txBox="1"/>
          <p:nvPr/>
        </p:nvSpPr>
        <p:spPr>
          <a:xfrm>
            <a:off x="6015333" y="4428333"/>
            <a:ext cx="2833391" cy="707886"/>
          </a:xfrm>
          <a:prstGeom prst="rect">
            <a:avLst/>
          </a:prstGeom>
          <a:noFill/>
        </p:spPr>
        <p:txBody>
          <a:bodyPr wrap="square" rtlCol="0">
            <a:spAutoFit/>
          </a:bodyPr>
          <a:lstStyle/>
          <a:p>
            <a:r>
              <a:rPr lang="en-CA" sz="2000" b="1" i="1" dirty="0">
                <a:solidFill>
                  <a:prstClr val="black"/>
                </a:solidFill>
                <a:latin typeface="Arial Narrow" panose="020B0606020202030204" pitchFamily="34" charset="0"/>
              </a:rPr>
              <a:t>Inappropriate prescription according to specific drug</a:t>
            </a:r>
          </a:p>
        </p:txBody>
      </p:sp>
      <p:sp>
        <p:nvSpPr>
          <p:cNvPr id="5" name="Rectangle 4">
            <a:extLst>
              <a:ext uri="{FF2B5EF4-FFF2-40B4-BE49-F238E27FC236}">
                <a16:creationId xmlns:a16="http://schemas.microsoft.com/office/drawing/2014/main" id="{F7CE19DF-04B2-4CA6-ACD6-F59168084998}"/>
              </a:ext>
            </a:extLst>
          </p:cNvPr>
          <p:cNvSpPr/>
          <p:nvPr/>
        </p:nvSpPr>
        <p:spPr>
          <a:xfrm>
            <a:off x="76200" y="6517176"/>
            <a:ext cx="6965950" cy="261610"/>
          </a:xfrm>
          <a:prstGeom prst="rect">
            <a:avLst/>
          </a:prstGeom>
        </p:spPr>
        <p:txBody>
          <a:bodyPr wrap="square">
            <a:spAutoFit/>
          </a:bodyPr>
          <a:lstStyle/>
          <a:p>
            <a:r>
              <a:rPr lang="en-CA" sz="1050" dirty="0">
                <a:solidFill>
                  <a:schemeClr val="bg1"/>
                </a:solidFill>
                <a:latin typeface="Arial Narrow" panose="020B0606020202030204" pitchFamily="34" charset="0"/>
              </a:rPr>
              <a:t>Bruneau A, et al. </a:t>
            </a:r>
            <a:r>
              <a:rPr lang="en-CA" sz="1050" i="1" dirty="0">
                <a:solidFill>
                  <a:schemeClr val="bg1"/>
                </a:solidFill>
                <a:latin typeface="Arial Narrow" panose="020B0606020202030204" pitchFamily="34" charset="0"/>
              </a:rPr>
              <a:t>Drugs Aging</a:t>
            </a:r>
            <a:r>
              <a:rPr lang="en-CA" sz="1050" dirty="0">
                <a:solidFill>
                  <a:schemeClr val="bg1"/>
                </a:solidFill>
                <a:latin typeface="Arial Narrow" panose="020B0606020202030204" pitchFamily="34" charset="0"/>
              </a:rPr>
              <a:t>, September 2019 [</a:t>
            </a:r>
            <a:r>
              <a:rPr lang="en-CA" sz="1050" dirty="0" err="1">
                <a:solidFill>
                  <a:schemeClr val="bg1"/>
                </a:solidFill>
                <a:latin typeface="Arial Narrow" panose="020B0606020202030204" pitchFamily="34" charset="0"/>
              </a:rPr>
              <a:t>Epub</a:t>
            </a:r>
            <a:r>
              <a:rPr lang="en-CA" sz="1050" dirty="0">
                <a:solidFill>
                  <a:schemeClr val="bg1"/>
                </a:solidFill>
                <a:latin typeface="Arial Narrow" panose="020B0606020202030204" pitchFamily="34" charset="0"/>
              </a:rPr>
              <a:t> ahead of print]. </a:t>
            </a:r>
          </a:p>
        </p:txBody>
      </p:sp>
    </p:spTree>
    <p:extLst>
      <p:ext uri="{BB962C8B-B14F-4D97-AF65-F5344CB8AC3E}">
        <p14:creationId xmlns:p14="http://schemas.microsoft.com/office/powerpoint/2010/main" val="2630564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DOACs in Patients Aged ≥ 75 years: </a:t>
            </a:r>
            <a:br>
              <a:rPr lang="en-US" sz="3200" b="1" dirty="0">
                <a:solidFill>
                  <a:prstClr val="black">
                    <a:lumMod val="75000"/>
                    <a:lumOff val="25000"/>
                  </a:prstClr>
                </a:solidFill>
                <a:latin typeface="Arial Narrow" panose="020B0606020202030204" pitchFamily="34" charset="0"/>
                <a:cs typeface="Aharoni" panose="02010803020104030203" pitchFamily="2" charset="-79"/>
              </a:rPr>
            </a:br>
            <a:r>
              <a:rPr lang="en-US" sz="3200" b="1" dirty="0">
                <a:solidFill>
                  <a:prstClr val="black">
                    <a:lumMod val="75000"/>
                    <a:lumOff val="25000"/>
                  </a:prstClr>
                </a:solidFill>
                <a:latin typeface="Arial Narrow" panose="020B0606020202030204" pitchFamily="34" charset="0"/>
                <a:cs typeface="Aharoni" panose="02010803020104030203" pitchFamily="2" charset="-79"/>
              </a:rPr>
              <a:t>Stroke/SE Risk</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4" name="Picture 3">
            <a:extLst>
              <a:ext uri="{FF2B5EF4-FFF2-40B4-BE49-F238E27FC236}">
                <a16:creationId xmlns:a16="http://schemas.microsoft.com/office/drawing/2014/main" id="{D2C18C3F-CC00-4C59-9FC2-A3F0300AB650}"/>
              </a:ext>
            </a:extLst>
          </p:cNvPr>
          <p:cNvPicPr>
            <a:picLocks noChangeAspect="1"/>
          </p:cNvPicPr>
          <p:nvPr/>
        </p:nvPicPr>
        <p:blipFill>
          <a:blip r:embed="rId5"/>
          <a:stretch>
            <a:fillRect/>
          </a:stretch>
        </p:blipFill>
        <p:spPr>
          <a:xfrm>
            <a:off x="184150" y="2251070"/>
            <a:ext cx="8851900" cy="3142648"/>
          </a:xfrm>
          <a:prstGeom prst="rect">
            <a:avLst/>
          </a:prstGeom>
        </p:spPr>
      </p:pic>
      <p:sp>
        <p:nvSpPr>
          <p:cNvPr id="13" name="Text Box 3">
            <a:extLst>
              <a:ext uri="{FF2B5EF4-FFF2-40B4-BE49-F238E27FC236}">
                <a16:creationId xmlns:a16="http://schemas.microsoft.com/office/drawing/2014/main" id="{457BAEDB-BF35-44E1-90E1-0C926331A453}"/>
              </a:ext>
            </a:extLst>
          </p:cNvPr>
          <p:cNvSpPr txBox="1">
            <a:spLocks noChangeArrowheads="1"/>
          </p:cNvSpPr>
          <p:nvPr/>
        </p:nvSpPr>
        <p:spPr bwMode="auto">
          <a:xfrm>
            <a:off x="154069" y="6436538"/>
            <a:ext cx="5463571" cy="507831"/>
          </a:xfrm>
          <a:prstGeom prst="rect">
            <a:avLst/>
          </a:prstGeom>
          <a:noFill/>
          <a:ln w="9525">
            <a:noFill/>
            <a:miter lim="800000"/>
            <a:headEnd/>
            <a:tailEnd/>
          </a:ln>
        </p:spPr>
        <p:txBody>
          <a:bodyPr wrap="square">
            <a:spAutoFit/>
          </a:bodyPr>
          <a:lstStyle/>
          <a:p>
            <a:pPr>
              <a:defRPr/>
            </a:pPr>
            <a:r>
              <a:rPr lang="en-CA" sz="900" dirty="0">
                <a:solidFill>
                  <a:schemeClr val="bg1"/>
                </a:solidFill>
                <a:latin typeface="Arial Narrow" panose="020B0606020202030204" pitchFamily="34" charset="0"/>
              </a:rPr>
              <a:t>1. Connolly SJ,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 </a:t>
            </a:r>
            <a:r>
              <a:rPr lang="en-CA" sz="900" dirty="0">
                <a:solidFill>
                  <a:schemeClr val="bg1"/>
                </a:solidFill>
                <a:latin typeface="Arial Narrow" panose="020B0606020202030204" pitchFamily="34" charset="0"/>
              </a:rPr>
              <a:t>2009; 361:1139-51.;   2. Patel MR,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 365:883-91.</a:t>
            </a:r>
          </a:p>
          <a:p>
            <a:pPr>
              <a:defRPr/>
            </a:pPr>
            <a:r>
              <a:rPr lang="en-CA" sz="900" dirty="0">
                <a:solidFill>
                  <a:schemeClr val="bg1"/>
                </a:solidFill>
                <a:latin typeface="Arial Narrow" panose="020B0606020202030204" pitchFamily="34" charset="0"/>
              </a:rPr>
              <a:t>3. Granger CB,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2011;365:981-92.;   4. Kato ET, et al. </a:t>
            </a:r>
            <a:r>
              <a:rPr lang="en-CA" sz="900" i="1" dirty="0">
                <a:solidFill>
                  <a:schemeClr val="bg1"/>
                </a:solidFill>
                <a:latin typeface="Arial Narrow" panose="020B0606020202030204" pitchFamily="34" charset="0"/>
              </a:rPr>
              <a:t>J Am Heart Assoc</a:t>
            </a:r>
            <a:r>
              <a:rPr lang="en-CA" sz="900" dirty="0">
                <a:solidFill>
                  <a:schemeClr val="bg1"/>
                </a:solidFill>
                <a:latin typeface="Arial Narrow" panose="020B0606020202030204" pitchFamily="34" charset="0"/>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spTree>
    <p:extLst>
      <p:ext uri="{BB962C8B-B14F-4D97-AF65-F5344CB8AC3E}">
        <p14:creationId xmlns:p14="http://schemas.microsoft.com/office/powerpoint/2010/main" val="423984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Program Development</a:t>
            </a:r>
          </a:p>
        </p:txBody>
      </p:sp>
      <p:sp>
        <p:nvSpPr>
          <p:cNvPr id="9" name="Content Placeholder 2">
            <a:extLst>
              <a:ext uri="{FF2B5EF4-FFF2-40B4-BE49-F238E27FC236}">
                <a16:creationId xmlns:a16="http://schemas.microsoft.com/office/drawing/2014/main" id="{02FC7731-AC9E-4B6D-8857-CECBA25FBDE2}"/>
              </a:ext>
            </a:extLst>
          </p:cNvPr>
          <p:cNvSpPr txBox="1">
            <a:spLocks/>
          </p:cNvSpPr>
          <p:nvPr/>
        </p:nvSpPr>
        <p:spPr>
          <a:xfrm>
            <a:off x="58402" y="1440297"/>
            <a:ext cx="9118636" cy="141154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lvl="0" indent="-228600">
              <a:lnSpc>
                <a:spcPct val="100000"/>
              </a:lnSpc>
            </a:pPr>
            <a:r>
              <a:rPr lang="en-CA" sz="2800" b="1" dirty="0">
                <a:solidFill>
                  <a:schemeClr val="tx1">
                    <a:lumMod val="85000"/>
                    <a:lumOff val="15000"/>
                  </a:schemeClr>
                </a:solidFill>
                <a:latin typeface="Arial Narrow" panose="020B0606020202030204" pitchFamily="34" charset="0"/>
                <a:ea typeface="Calibri"/>
                <a:cs typeface="Lato"/>
              </a:rPr>
              <a:t>This program was planned by the Canadian Heart Research Centre, a not-for-profit academic organization to achieve scientific integrity, objectivity, and balance. </a:t>
            </a:r>
          </a:p>
        </p:txBody>
      </p:sp>
      <p:sp>
        <p:nvSpPr>
          <p:cNvPr id="10" name="Rectangle 9">
            <a:extLst>
              <a:ext uri="{FF2B5EF4-FFF2-40B4-BE49-F238E27FC236}">
                <a16:creationId xmlns:a16="http://schemas.microsoft.com/office/drawing/2014/main" id="{9F0E9F0B-A345-4C7A-9587-8C1453D5973B}"/>
              </a:ext>
            </a:extLst>
          </p:cNvPr>
          <p:cNvSpPr/>
          <p:nvPr/>
        </p:nvSpPr>
        <p:spPr>
          <a:xfrm>
            <a:off x="22975" y="5072972"/>
            <a:ext cx="9144000" cy="338554"/>
          </a:xfrm>
          <a:prstGeom prst="rect">
            <a:avLst/>
          </a:prstGeom>
        </p:spPr>
        <p:txBody>
          <a:bodyPr wrap="square">
            <a:spAutoFit/>
          </a:bodyPr>
          <a:lstStyle/>
          <a:p>
            <a:pPr algn="ctr"/>
            <a:r>
              <a:rPr lang="en-CA" sz="1600" b="1" dirty="0">
                <a:solidFill>
                  <a:srgbClr val="13A985"/>
                </a:solidFill>
                <a:latin typeface="Arial Narrow" panose="020B0606020202030204" pitchFamily="34" charset="0"/>
                <a:cs typeface="Lato"/>
              </a:rPr>
              <a:t>This program has received an educational grant and in-kind support from BMS and Pfizer Alliance Canada</a:t>
            </a:r>
          </a:p>
        </p:txBody>
      </p:sp>
      <p:pic>
        <p:nvPicPr>
          <p:cNvPr id="11" name="Picture 10" descr="CHRC logo_with text.psd">
            <a:extLst>
              <a:ext uri="{FF2B5EF4-FFF2-40B4-BE49-F238E27FC236}">
                <a16:creationId xmlns:a16="http://schemas.microsoft.com/office/drawing/2014/main" id="{74F9B9A6-BE03-4D18-AB46-34B9B6266B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9664" y="3117835"/>
            <a:ext cx="2336112" cy="1492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A close up of a sign&#10;&#10;Description automatically generated">
            <a:extLst>
              <a:ext uri="{FF2B5EF4-FFF2-40B4-BE49-F238E27FC236}">
                <a16:creationId xmlns:a16="http://schemas.microsoft.com/office/drawing/2014/main" id="{E44F2EFA-3882-48D6-B6F8-BE9C75571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3724258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2195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0175"/>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DOACs in Patients Aged ≥ 75 years: </a:t>
            </a:r>
            <a:br>
              <a:rPr lang="en-US" sz="3200" b="1" dirty="0">
                <a:solidFill>
                  <a:prstClr val="black">
                    <a:lumMod val="75000"/>
                    <a:lumOff val="25000"/>
                  </a:prstClr>
                </a:solidFill>
                <a:latin typeface="Arial Narrow" panose="020B0606020202030204" pitchFamily="34" charset="0"/>
                <a:cs typeface="Aharoni" panose="02010803020104030203" pitchFamily="2" charset="-79"/>
              </a:rPr>
            </a:br>
            <a:r>
              <a:rPr lang="en-US" sz="3200" b="1" dirty="0">
                <a:solidFill>
                  <a:prstClr val="black">
                    <a:lumMod val="75000"/>
                    <a:lumOff val="25000"/>
                  </a:prstClr>
                </a:solidFill>
                <a:latin typeface="Arial Narrow" panose="020B0606020202030204" pitchFamily="34" charset="0"/>
                <a:cs typeface="Aharoni" panose="02010803020104030203" pitchFamily="2" charset="-79"/>
              </a:rPr>
              <a:t>Bleeding Risk</a:t>
            </a: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sp>
        <p:nvSpPr>
          <p:cNvPr id="13" name="Text Box 3">
            <a:extLst>
              <a:ext uri="{FF2B5EF4-FFF2-40B4-BE49-F238E27FC236}">
                <a16:creationId xmlns:a16="http://schemas.microsoft.com/office/drawing/2014/main" id="{457BAEDB-BF35-44E1-90E1-0C926331A453}"/>
              </a:ext>
            </a:extLst>
          </p:cNvPr>
          <p:cNvSpPr txBox="1">
            <a:spLocks noChangeArrowheads="1"/>
          </p:cNvSpPr>
          <p:nvPr/>
        </p:nvSpPr>
        <p:spPr bwMode="auto">
          <a:xfrm>
            <a:off x="154069" y="6436538"/>
            <a:ext cx="5463571" cy="507831"/>
          </a:xfrm>
          <a:prstGeom prst="rect">
            <a:avLst/>
          </a:prstGeom>
          <a:noFill/>
          <a:ln w="9525">
            <a:noFill/>
            <a:miter lim="800000"/>
            <a:headEnd/>
            <a:tailEnd/>
          </a:ln>
        </p:spPr>
        <p:txBody>
          <a:bodyPr wrap="square">
            <a:spAutoFit/>
          </a:bodyPr>
          <a:lstStyle/>
          <a:p>
            <a:pPr>
              <a:defRPr/>
            </a:pPr>
            <a:r>
              <a:rPr lang="en-CA" sz="900" dirty="0">
                <a:solidFill>
                  <a:schemeClr val="bg1"/>
                </a:solidFill>
                <a:latin typeface="Arial Narrow" panose="020B0606020202030204" pitchFamily="34" charset="0"/>
              </a:rPr>
              <a:t>1. Connolly SJ,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 </a:t>
            </a:r>
            <a:r>
              <a:rPr lang="en-CA" sz="900" dirty="0">
                <a:solidFill>
                  <a:schemeClr val="bg1"/>
                </a:solidFill>
                <a:latin typeface="Arial Narrow" panose="020B0606020202030204" pitchFamily="34" charset="0"/>
              </a:rPr>
              <a:t>2009; 361:1139-51.;   2. Patel MR,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 365:883-91.</a:t>
            </a:r>
          </a:p>
          <a:p>
            <a:pPr>
              <a:defRPr/>
            </a:pPr>
            <a:r>
              <a:rPr lang="en-CA" sz="900" dirty="0">
                <a:solidFill>
                  <a:schemeClr val="bg1"/>
                </a:solidFill>
                <a:latin typeface="Arial Narrow" panose="020B0606020202030204" pitchFamily="34" charset="0"/>
              </a:rPr>
              <a:t>3. Granger CB, et al. </a:t>
            </a:r>
            <a:r>
              <a:rPr lang="en-CA" sz="900" i="1" dirty="0">
                <a:solidFill>
                  <a:schemeClr val="bg1"/>
                </a:solidFill>
                <a:latin typeface="Arial Narrow" panose="020B0606020202030204" pitchFamily="34" charset="0"/>
              </a:rPr>
              <a:t>N </a:t>
            </a:r>
            <a:r>
              <a:rPr lang="en-CA" sz="900" i="1" dirty="0" err="1">
                <a:solidFill>
                  <a:schemeClr val="bg1"/>
                </a:solidFill>
                <a:latin typeface="Arial Narrow" panose="020B0606020202030204" pitchFamily="34" charset="0"/>
              </a:rPr>
              <a:t>Engl</a:t>
            </a:r>
            <a:r>
              <a:rPr lang="en-CA" sz="900" i="1" dirty="0">
                <a:solidFill>
                  <a:schemeClr val="bg1"/>
                </a:solidFill>
                <a:latin typeface="Arial Narrow" panose="020B0606020202030204" pitchFamily="34" charset="0"/>
              </a:rPr>
              <a:t> J Med</a:t>
            </a:r>
            <a:r>
              <a:rPr lang="en-CA" sz="900" dirty="0">
                <a:solidFill>
                  <a:schemeClr val="bg1"/>
                </a:solidFill>
                <a:latin typeface="Arial Narrow" panose="020B0606020202030204" pitchFamily="34" charset="0"/>
              </a:rPr>
              <a:t>. 2011;365:981-92.;   4. Kato ET, et al. </a:t>
            </a:r>
            <a:r>
              <a:rPr lang="en-CA" sz="900" i="1" dirty="0">
                <a:solidFill>
                  <a:schemeClr val="bg1"/>
                </a:solidFill>
                <a:latin typeface="Arial Narrow" panose="020B0606020202030204" pitchFamily="34" charset="0"/>
              </a:rPr>
              <a:t>J Am Heart Assoc</a:t>
            </a:r>
            <a:r>
              <a:rPr lang="en-CA" sz="900" dirty="0">
                <a:solidFill>
                  <a:schemeClr val="bg1"/>
                </a:solidFill>
                <a:latin typeface="Arial Narrow" panose="020B0606020202030204" pitchFamily="34" charset="0"/>
              </a:rPr>
              <a:t>. 2016;5(5).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schemeClr val="bg1"/>
              </a:solidFill>
              <a:effectLst/>
              <a:uLnTx/>
              <a:uFillTx/>
              <a:latin typeface="Arial Narrow" panose="020B0606020202030204" pitchFamily="34" charset="0"/>
              <a:cs typeface="Lato"/>
            </a:endParaRPr>
          </a:p>
        </p:txBody>
      </p:sp>
      <p:pic>
        <p:nvPicPr>
          <p:cNvPr id="2" name="Picture 1">
            <a:extLst>
              <a:ext uri="{FF2B5EF4-FFF2-40B4-BE49-F238E27FC236}">
                <a16:creationId xmlns:a16="http://schemas.microsoft.com/office/drawing/2014/main" id="{84CA6A5D-0C93-4E8F-AE03-B66B03A18A8F}"/>
              </a:ext>
            </a:extLst>
          </p:cNvPr>
          <p:cNvPicPr>
            <a:picLocks noChangeAspect="1"/>
          </p:cNvPicPr>
          <p:nvPr/>
        </p:nvPicPr>
        <p:blipFill>
          <a:blip r:embed="rId5"/>
          <a:stretch>
            <a:fillRect/>
          </a:stretch>
        </p:blipFill>
        <p:spPr>
          <a:xfrm>
            <a:off x="196409" y="2148202"/>
            <a:ext cx="8880476" cy="3152794"/>
          </a:xfrm>
          <a:prstGeom prst="rect">
            <a:avLst/>
          </a:prstGeom>
        </p:spPr>
      </p:pic>
    </p:spTree>
    <p:extLst>
      <p:ext uri="{BB962C8B-B14F-4D97-AF65-F5344CB8AC3E}">
        <p14:creationId xmlns:p14="http://schemas.microsoft.com/office/powerpoint/2010/main" val="826106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71960"/>
            <a:ext cx="6626225" cy="1384995"/>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AVERROES: Above and below 75 years of age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Stroke Prevention</a:t>
            </a:r>
          </a:p>
          <a:p>
            <a:pPr lvl="0">
              <a:defRPr/>
            </a:pPr>
            <a:endParaRPr kumimoji="0" lang="en-CA" sz="2800" b="1" i="0" u="none" strike="noStrike" kern="1200" cap="none" spc="0" normalizeH="0" baseline="0" noProof="0" dirty="0">
              <a:ln>
                <a:noFill/>
              </a:ln>
              <a:solidFill>
                <a:srgbClr val="13A985"/>
              </a:solidFill>
              <a:effectLst/>
              <a:uLnTx/>
              <a:uFillTx/>
              <a:latin typeface="Arial Narrow" panose="020B0606020202030204" pitchFamily="34" charset="0"/>
              <a:ea typeface="+mn-ea"/>
              <a:cs typeface="Aharoni" panose="02010803020104030203" pitchFamily="2" charset="-79"/>
            </a:endParaRP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pic>
        <p:nvPicPr>
          <p:cNvPr id="3" name="Picture 2">
            <a:extLst>
              <a:ext uri="{FF2B5EF4-FFF2-40B4-BE49-F238E27FC236}">
                <a16:creationId xmlns:a16="http://schemas.microsoft.com/office/drawing/2014/main" id="{1523E6C2-1FDF-4714-A73A-360E8A2EF628}"/>
              </a:ext>
            </a:extLst>
          </p:cNvPr>
          <p:cNvPicPr>
            <a:picLocks noChangeAspect="1"/>
          </p:cNvPicPr>
          <p:nvPr/>
        </p:nvPicPr>
        <p:blipFill>
          <a:blip r:embed="rId5"/>
          <a:stretch>
            <a:fillRect/>
          </a:stretch>
        </p:blipFill>
        <p:spPr>
          <a:xfrm>
            <a:off x="246513" y="1362277"/>
            <a:ext cx="8650974" cy="4133446"/>
          </a:xfrm>
          <a:prstGeom prst="rect">
            <a:avLst/>
          </a:prstGeom>
        </p:spPr>
      </p:pic>
      <p:sp>
        <p:nvSpPr>
          <p:cNvPr id="45" name="TextBox 44">
            <a:extLst>
              <a:ext uri="{FF2B5EF4-FFF2-40B4-BE49-F238E27FC236}">
                <a16:creationId xmlns:a16="http://schemas.microsoft.com/office/drawing/2014/main" id="{1A34546F-F07D-42AB-9B50-C2C5854F8B60}"/>
              </a:ext>
            </a:extLst>
          </p:cNvPr>
          <p:cNvSpPr txBox="1"/>
          <p:nvPr/>
        </p:nvSpPr>
        <p:spPr>
          <a:xfrm>
            <a:off x="181893" y="5569024"/>
            <a:ext cx="5360300" cy="523220"/>
          </a:xfrm>
          <a:prstGeom prst="rect">
            <a:avLst/>
          </a:prstGeom>
          <a:solidFill>
            <a:srgbClr val="FFFFFF"/>
          </a:solidFill>
        </p:spPr>
        <p:txBody>
          <a:bodyPr wrap="square" rtlCol="0">
            <a:spAutoFit/>
          </a:bodyPr>
          <a:lstStyle/>
          <a:p>
            <a:r>
              <a:rPr lang="en-US" sz="1400" b="1" dirty="0">
                <a:solidFill>
                  <a:schemeClr val="tx1">
                    <a:lumMod val="85000"/>
                    <a:lumOff val="15000"/>
                  </a:schemeClr>
                </a:solidFill>
                <a:latin typeface="Arial Narrow" panose="020B0606020202030204" pitchFamily="34" charset="0"/>
                <a:cs typeface="Candara"/>
              </a:rPr>
              <a:t>Cumulative hazard rates of stroke in ASA and apixaban </a:t>
            </a:r>
          </a:p>
          <a:p>
            <a:r>
              <a:rPr lang="en-US" sz="1400" b="1" dirty="0">
                <a:solidFill>
                  <a:schemeClr val="tx1">
                    <a:lumMod val="85000"/>
                    <a:lumOff val="15000"/>
                  </a:schemeClr>
                </a:solidFill>
                <a:latin typeface="Arial Narrow" panose="020B0606020202030204" pitchFamily="34" charset="0"/>
                <a:cs typeface="Candara"/>
              </a:rPr>
              <a:t>treatment groups, in patients &lt;75 years or ≥ 75 years old.</a:t>
            </a:r>
          </a:p>
        </p:txBody>
      </p:sp>
      <p:sp>
        <p:nvSpPr>
          <p:cNvPr id="46" name="TextBox 45">
            <a:extLst>
              <a:ext uri="{FF2B5EF4-FFF2-40B4-BE49-F238E27FC236}">
                <a16:creationId xmlns:a16="http://schemas.microsoft.com/office/drawing/2014/main" id="{926C52ED-8C43-4CCC-A203-4BAAFD1DECE0}"/>
              </a:ext>
            </a:extLst>
          </p:cNvPr>
          <p:cNvSpPr txBox="1"/>
          <p:nvPr/>
        </p:nvSpPr>
        <p:spPr>
          <a:xfrm>
            <a:off x="6598221" y="5588478"/>
            <a:ext cx="2324100" cy="307777"/>
          </a:xfrm>
          <a:prstGeom prst="rect">
            <a:avLst/>
          </a:prstGeom>
          <a:noFill/>
        </p:spPr>
        <p:txBody>
          <a:bodyPr wrap="square" rtlCol="0">
            <a:spAutoFit/>
          </a:bodyPr>
          <a:lstStyle/>
          <a:p>
            <a:r>
              <a:rPr lang="en-CA" sz="1400" b="1" dirty="0">
                <a:solidFill>
                  <a:schemeClr val="tx1">
                    <a:lumMod val="85000"/>
                    <a:lumOff val="15000"/>
                  </a:schemeClr>
                </a:solidFill>
                <a:latin typeface="Arial Narrow" panose="020B0606020202030204" pitchFamily="34" charset="0"/>
                <a:cs typeface="Candara"/>
              </a:rPr>
              <a:t>P-value for interaction = 0.04</a:t>
            </a:r>
          </a:p>
        </p:txBody>
      </p:sp>
      <p:sp>
        <p:nvSpPr>
          <p:cNvPr id="47" name="Date Placeholder 3">
            <a:extLst>
              <a:ext uri="{FF2B5EF4-FFF2-40B4-BE49-F238E27FC236}">
                <a16:creationId xmlns:a16="http://schemas.microsoft.com/office/drawing/2014/main" id="{221BEFB6-EFB2-4D5A-BAA4-07862047D4E8}"/>
              </a:ext>
            </a:extLst>
          </p:cNvPr>
          <p:cNvSpPr txBox="1">
            <a:spLocks/>
          </p:cNvSpPr>
          <p:nvPr/>
        </p:nvSpPr>
        <p:spPr>
          <a:xfrm>
            <a:off x="161925" y="65044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81189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814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91010"/>
            <a:ext cx="6626225"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AVERROES: Above and below 75 years of age </a:t>
            </a:r>
            <a:br>
              <a:rPr kumimoji="0" lang="en-CA" sz="3200" b="1" i="0" u="none" strike="noStrike" kern="1200" cap="none" spc="0" normalizeH="0" baseline="0" noProof="0" dirty="0">
                <a:ln>
                  <a:noFill/>
                </a:ln>
                <a:solidFill>
                  <a:srgbClr val="1B1A5A"/>
                </a:solidFill>
                <a:effectLst/>
                <a:uLnTx/>
                <a:uFillTx/>
                <a:latin typeface="Arial Narrow" panose="020B0606020202030204" pitchFamily="34" charset="0"/>
                <a:ea typeface="+mn-ea"/>
                <a:cs typeface="Aharoni" panose="02010803020104030203" pitchFamily="2" charset="-79"/>
              </a:rPr>
            </a:br>
            <a:r>
              <a:rPr lang="en-US" sz="2800" b="1" dirty="0">
                <a:solidFill>
                  <a:srgbClr val="13A985"/>
                </a:solidFill>
                <a:latin typeface="Arial Narrow" panose="020B0606020202030204" pitchFamily="34" charset="0"/>
                <a:cs typeface="Aharoni" panose="02010803020104030203" pitchFamily="2" charset="-79"/>
              </a:rPr>
              <a:t>Bleeding</a:t>
            </a:r>
          </a:p>
        </p:txBody>
      </p:sp>
      <p:pic>
        <p:nvPicPr>
          <p:cNvPr id="69" name="Picture 68" descr="A close up of a sign&#10;&#10;Description automatically generated">
            <a:extLst>
              <a:ext uri="{FF2B5EF4-FFF2-40B4-BE49-F238E27FC236}">
                <a16:creationId xmlns:a16="http://schemas.microsoft.com/office/drawing/2014/main" id="{A22FE63D-1A90-4827-A304-088740D50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2723" y="130572"/>
            <a:ext cx="2051727" cy="906777"/>
          </a:xfrm>
          <a:prstGeom prst="rect">
            <a:avLst/>
          </a:prstGeom>
        </p:spPr>
      </p:pic>
      <p:sp>
        <p:nvSpPr>
          <p:cNvPr id="47" name="Date Placeholder 3">
            <a:extLst>
              <a:ext uri="{FF2B5EF4-FFF2-40B4-BE49-F238E27FC236}">
                <a16:creationId xmlns:a16="http://schemas.microsoft.com/office/drawing/2014/main" id="{221BEFB6-EFB2-4D5A-BAA4-07862047D4E8}"/>
              </a:ext>
            </a:extLst>
          </p:cNvPr>
          <p:cNvSpPr txBox="1">
            <a:spLocks/>
          </p:cNvSpPr>
          <p:nvPr/>
        </p:nvSpPr>
        <p:spPr>
          <a:xfrm>
            <a:off x="161925" y="6504440"/>
            <a:ext cx="8273949" cy="236954"/>
          </a:xfrm>
          <a:prstGeom prst="rect">
            <a:avLst/>
          </a:prstGeom>
        </p:spPr>
        <p:txBody>
          <a:bodyPr/>
          <a:lstStyle/>
          <a:p>
            <a:r>
              <a:rPr lang="en-CA" sz="1050" i="1" dirty="0">
                <a:solidFill>
                  <a:prstClr val="white"/>
                </a:solidFill>
                <a:latin typeface="Arial Narrow" panose="020B0606020202030204" pitchFamily="34" charset="0"/>
              </a:rPr>
              <a:t>Age and Ageing </a:t>
            </a:r>
            <a:r>
              <a:rPr lang="en-CA" sz="1050" dirty="0">
                <a:solidFill>
                  <a:prstClr val="white"/>
                </a:solidFill>
                <a:latin typeface="Arial Narrow" panose="020B0606020202030204" pitchFamily="34" charset="0"/>
              </a:rPr>
              <a:t>2015: 0:1-7 </a:t>
            </a:r>
            <a:r>
              <a:rPr lang="en-CA" sz="1050" dirty="0" err="1">
                <a:solidFill>
                  <a:prstClr val="white"/>
                </a:solidFill>
                <a:latin typeface="Arial Narrow" panose="020B0606020202030204" pitchFamily="34" charset="0"/>
              </a:rPr>
              <a:t>doi</a:t>
            </a:r>
            <a:r>
              <a:rPr lang="en-CA" sz="1050" dirty="0">
                <a:solidFill>
                  <a:prstClr val="white"/>
                </a:solidFill>
                <a:latin typeface="Arial Narrow" panose="020B0606020202030204" pitchFamily="34" charset="0"/>
              </a:rPr>
              <a:t>: 10.1093/ageing/afv156</a:t>
            </a:r>
            <a:endParaRPr lang="en-GB" sz="1050" dirty="0">
              <a:solidFill>
                <a:prstClr val="white"/>
              </a:solidFill>
              <a:latin typeface="Arial Narrow" panose="020B0606020202030204" pitchFamily="34" charset="0"/>
            </a:endParaRPr>
          </a:p>
        </p:txBody>
      </p:sp>
      <p:pic>
        <p:nvPicPr>
          <p:cNvPr id="2" name="Picture 1">
            <a:extLst>
              <a:ext uri="{FF2B5EF4-FFF2-40B4-BE49-F238E27FC236}">
                <a16:creationId xmlns:a16="http://schemas.microsoft.com/office/drawing/2014/main" id="{A53B455E-A0DB-43B2-A4B0-1440F274B75C}"/>
              </a:ext>
            </a:extLst>
          </p:cNvPr>
          <p:cNvPicPr>
            <a:picLocks noChangeAspect="1"/>
          </p:cNvPicPr>
          <p:nvPr/>
        </p:nvPicPr>
        <p:blipFill>
          <a:blip r:embed="rId5"/>
          <a:stretch>
            <a:fillRect/>
          </a:stretch>
        </p:blipFill>
        <p:spPr>
          <a:xfrm>
            <a:off x="283476" y="1379408"/>
            <a:ext cx="8650974" cy="4127350"/>
          </a:xfrm>
          <a:prstGeom prst="rect">
            <a:avLst/>
          </a:prstGeom>
        </p:spPr>
      </p:pic>
      <p:sp>
        <p:nvSpPr>
          <p:cNvPr id="12" name="TextBox 11">
            <a:extLst>
              <a:ext uri="{FF2B5EF4-FFF2-40B4-BE49-F238E27FC236}">
                <a16:creationId xmlns:a16="http://schemas.microsoft.com/office/drawing/2014/main" id="{71D75094-656C-46C2-886E-A520794B576D}"/>
              </a:ext>
            </a:extLst>
          </p:cNvPr>
          <p:cNvSpPr txBox="1"/>
          <p:nvPr/>
        </p:nvSpPr>
        <p:spPr>
          <a:xfrm>
            <a:off x="183195" y="5630668"/>
            <a:ext cx="5360300" cy="523220"/>
          </a:xfrm>
          <a:prstGeom prst="rect">
            <a:avLst/>
          </a:prstGeom>
          <a:solidFill>
            <a:srgbClr val="FFFFFF"/>
          </a:solidFill>
        </p:spPr>
        <p:txBody>
          <a:bodyPr wrap="square" rtlCol="0">
            <a:spAutoFit/>
          </a:bodyPr>
          <a:lstStyle/>
          <a:p>
            <a:r>
              <a:rPr lang="en-CA" sz="1400" b="1" dirty="0">
                <a:solidFill>
                  <a:schemeClr val="tx1">
                    <a:lumMod val="85000"/>
                    <a:lumOff val="15000"/>
                  </a:schemeClr>
                </a:solidFill>
                <a:latin typeface="Arial Narrow" panose="020B0606020202030204" pitchFamily="34" charset="0"/>
                <a:cs typeface="Candara"/>
              </a:rPr>
              <a:t>Cumulative hazard rates of major bleeding in ASA and apixaban </a:t>
            </a:r>
          </a:p>
          <a:p>
            <a:r>
              <a:rPr lang="en-CA" sz="1400" b="1" dirty="0">
                <a:solidFill>
                  <a:schemeClr val="tx1">
                    <a:lumMod val="85000"/>
                    <a:lumOff val="15000"/>
                  </a:schemeClr>
                </a:solidFill>
                <a:latin typeface="Arial Narrow" panose="020B0606020202030204" pitchFamily="34" charset="0"/>
                <a:cs typeface="Candara"/>
              </a:rPr>
              <a:t>treatment groups, in patients &lt;75 years or ≥ 75 years old.</a:t>
            </a:r>
          </a:p>
        </p:txBody>
      </p:sp>
      <p:sp>
        <p:nvSpPr>
          <p:cNvPr id="13" name="TextBox 12">
            <a:extLst>
              <a:ext uri="{FF2B5EF4-FFF2-40B4-BE49-F238E27FC236}">
                <a16:creationId xmlns:a16="http://schemas.microsoft.com/office/drawing/2014/main" id="{E0A41584-8123-4B15-A8E1-DC99AF05F8B9}"/>
              </a:ext>
            </a:extLst>
          </p:cNvPr>
          <p:cNvSpPr txBox="1"/>
          <p:nvPr/>
        </p:nvSpPr>
        <p:spPr>
          <a:xfrm>
            <a:off x="7043979" y="5649185"/>
            <a:ext cx="2324100" cy="307777"/>
          </a:xfrm>
          <a:prstGeom prst="rect">
            <a:avLst/>
          </a:prstGeom>
          <a:noFill/>
        </p:spPr>
        <p:txBody>
          <a:bodyPr wrap="square" rtlCol="0">
            <a:spAutoFit/>
          </a:bodyPr>
          <a:lstStyle/>
          <a:p>
            <a:r>
              <a:rPr lang="en-CA" sz="1400" b="1" dirty="0">
                <a:solidFill>
                  <a:schemeClr val="tx1">
                    <a:lumMod val="85000"/>
                    <a:lumOff val="15000"/>
                  </a:schemeClr>
                </a:solidFill>
                <a:latin typeface="Arial Narrow" panose="020B0606020202030204" pitchFamily="34" charset="0"/>
                <a:cs typeface="Candara"/>
              </a:rPr>
              <a:t>P-value not available</a:t>
            </a:r>
          </a:p>
        </p:txBody>
      </p:sp>
    </p:spTree>
    <p:extLst>
      <p:ext uri="{BB962C8B-B14F-4D97-AF65-F5344CB8AC3E}">
        <p14:creationId xmlns:p14="http://schemas.microsoft.com/office/powerpoint/2010/main" val="57368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rgbClr val="0039A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4AD359FE-B590-4284-9FBC-079B2D9ADC32}"/>
              </a:ext>
            </a:extLst>
          </p:cNvPr>
          <p:cNvSpPr/>
          <p:nvPr/>
        </p:nvSpPr>
        <p:spPr>
          <a:xfrm>
            <a:off x="3413880" y="1415481"/>
            <a:ext cx="731520" cy="731520"/>
          </a:xfrm>
          <a:prstGeom prst="ellipse">
            <a:avLst/>
          </a:prstGeom>
          <a:solidFill>
            <a:srgbClr val="13A98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pic>
        <p:nvPicPr>
          <p:cNvPr id="17" name="Graphic 16" descr="Return">
            <a:hlinkClick r:id="rId4" action="ppaction://hlinksldjump"/>
            <a:extLst>
              <a:ext uri="{FF2B5EF4-FFF2-40B4-BE49-F238E27FC236}">
                <a16:creationId xmlns:a16="http://schemas.microsoft.com/office/drawing/2014/main" id="{483DD823-CE98-41C7-9174-C8E0800E230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1707265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65610"/>
            <a:ext cx="6664326" cy="110799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DOAC Dosing Recommendations for Stroke Prevention in AF in Patients with Renal Impairment According to the Canadian Product Monographs</a:t>
            </a:r>
          </a:p>
        </p:txBody>
      </p:sp>
      <p:sp>
        <p:nvSpPr>
          <p:cNvPr id="12" name="Text Box 3">
            <a:extLst>
              <a:ext uri="{FF2B5EF4-FFF2-40B4-BE49-F238E27FC236}">
                <a16:creationId xmlns:a16="http://schemas.microsoft.com/office/drawing/2014/main" id="{61C86522-7DEF-48D6-9BA5-265B2EC5F6AB}"/>
              </a:ext>
            </a:extLst>
          </p:cNvPr>
          <p:cNvSpPr txBox="1">
            <a:spLocks noChangeArrowheads="1"/>
          </p:cNvSpPr>
          <p:nvPr/>
        </p:nvSpPr>
        <p:spPr bwMode="auto">
          <a:xfrm>
            <a:off x="230737" y="6319334"/>
            <a:ext cx="4341263" cy="630942"/>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7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3" name="Picture 2">
            <a:extLst>
              <a:ext uri="{FF2B5EF4-FFF2-40B4-BE49-F238E27FC236}">
                <a16:creationId xmlns:a16="http://schemas.microsoft.com/office/drawing/2014/main" id="{8932DC81-B317-4E3B-A5F3-590ABD8D5B44}"/>
              </a:ext>
            </a:extLst>
          </p:cNvPr>
          <p:cNvPicPr>
            <a:picLocks noChangeAspect="1"/>
          </p:cNvPicPr>
          <p:nvPr/>
        </p:nvPicPr>
        <p:blipFill>
          <a:blip r:embed="rId5"/>
          <a:stretch>
            <a:fillRect/>
          </a:stretch>
        </p:blipFill>
        <p:spPr>
          <a:xfrm>
            <a:off x="488949" y="1182497"/>
            <a:ext cx="7687983" cy="4882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7178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24774"/>
            <a:ext cx="687387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Considerations for Dosing of DOACs</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Pfizer Canada Inc./BMS Canada.  Eliquis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apixaban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Boehringer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Ingelheim</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Canada Ltd. Pradaxa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dagbatran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August 11,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Bayer Inc. Xarelto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rivaroxaban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Daiichi</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Sankyp</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Inc.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Lixiana</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edoxaban</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Product </a:t>
            </a:r>
            <a:r>
              <a:rPr kumimoji="0" lang="fr-FR" altLang="en-US"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Lato"/>
              </a:rPr>
              <a:t>Monograph</a:t>
            </a:r>
            <a:r>
              <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73929" y="149040"/>
            <a:ext cx="1708147" cy="754929"/>
          </a:xfrm>
          <a:prstGeom prst="rect">
            <a:avLst/>
          </a:prstGeom>
        </p:spPr>
      </p:pic>
      <p:pic>
        <p:nvPicPr>
          <p:cNvPr id="3" name="Picture 2">
            <a:extLst>
              <a:ext uri="{FF2B5EF4-FFF2-40B4-BE49-F238E27FC236}">
                <a16:creationId xmlns:a16="http://schemas.microsoft.com/office/drawing/2014/main" id="{E7257093-E194-428D-8C2B-9B937A4E95D3}"/>
              </a:ext>
            </a:extLst>
          </p:cNvPr>
          <p:cNvPicPr>
            <a:picLocks noChangeAspect="1"/>
          </p:cNvPicPr>
          <p:nvPr/>
        </p:nvPicPr>
        <p:blipFill>
          <a:blip r:embed="rId5"/>
          <a:stretch>
            <a:fillRect/>
          </a:stretch>
        </p:blipFill>
        <p:spPr>
          <a:xfrm>
            <a:off x="504733" y="1242524"/>
            <a:ext cx="8134534" cy="46475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7476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015663"/>
          </a:xfrm>
          <a:prstGeom prst="rect">
            <a:avLst/>
          </a:prstGeom>
          <a:noFill/>
        </p:spPr>
        <p:txBody>
          <a:bodyPr wrap="square">
            <a:spAutoFit/>
          </a:bodyPr>
          <a:lstStyle/>
          <a:p>
            <a:pPr lvl="0">
              <a:defRPr/>
            </a:pPr>
            <a:r>
              <a:rPr lang="en-US" sz="3000" b="1" dirty="0">
                <a:solidFill>
                  <a:prstClr val="black">
                    <a:lumMod val="75000"/>
                    <a:lumOff val="25000"/>
                  </a:prstClr>
                </a:solidFill>
                <a:latin typeface="Arial Narrow" panose="020B0606020202030204" pitchFamily="34" charset="0"/>
                <a:cs typeface="Aharoni" panose="02010803020104030203" pitchFamily="2" charset="-79"/>
              </a:rPr>
              <a:t>Limited evidence for DOACs in AF patients with Advanced (stages 4-5) CRF</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265550"/>
            <a:ext cx="4341263" cy="707886"/>
          </a:xfrm>
          <a:prstGeom prst="rect">
            <a:avLst/>
          </a:prstGeom>
          <a:noFill/>
          <a:ln w="9525">
            <a:noFill/>
            <a:miter lim="800000"/>
            <a:headEnd/>
            <a:tailEnd/>
          </a:ln>
        </p:spPr>
        <p:txBody>
          <a:bodyPr wrap="square">
            <a:spAutoFit/>
          </a:bodyPr>
          <a:lstStyle/>
          <a:p>
            <a:pPr lvl="0">
              <a:defRPr/>
            </a:pPr>
            <a:r>
              <a:rPr lang="fr-FR" altLang="en-US" sz="800" dirty="0">
                <a:solidFill>
                  <a:prstClr val="white"/>
                </a:solidFill>
                <a:latin typeface="Arial Narrow" panose="020B0606020202030204" pitchFamily="34" charset="0"/>
                <a:cs typeface="Lato"/>
              </a:rPr>
              <a:t>Pfizer Canada Inc./BMS Canada.  Eliquis (</a:t>
            </a:r>
            <a:r>
              <a:rPr lang="fr-FR" altLang="en-US" sz="800" dirty="0" err="1">
                <a:solidFill>
                  <a:prstClr val="white"/>
                </a:solidFill>
                <a:latin typeface="Arial Narrow" panose="020B0606020202030204" pitchFamily="34" charset="0"/>
                <a:cs typeface="Lato"/>
              </a:rPr>
              <a:t>apixaban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a:solidFill>
                  <a:prstClr val="white"/>
                </a:solidFill>
                <a:latin typeface="Arial Narrow" panose="020B0606020202030204" pitchFamily="34" charset="0"/>
                <a:cs typeface="Lato"/>
              </a:rPr>
              <a:t>Boehringer </a:t>
            </a:r>
            <a:r>
              <a:rPr lang="fr-FR" altLang="en-US" sz="800" dirty="0" err="1">
                <a:solidFill>
                  <a:prstClr val="white"/>
                </a:solidFill>
                <a:latin typeface="Arial Narrow" panose="020B0606020202030204" pitchFamily="34" charset="0"/>
                <a:cs typeface="Lato"/>
              </a:rPr>
              <a:t>Ingelheim</a:t>
            </a:r>
            <a:r>
              <a:rPr lang="fr-FR" altLang="en-US" sz="800" dirty="0">
                <a:solidFill>
                  <a:prstClr val="white"/>
                </a:solidFill>
                <a:latin typeface="Arial Narrow" panose="020B0606020202030204" pitchFamily="34" charset="0"/>
                <a:cs typeface="Lato"/>
              </a:rPr>
              <a:t> Canada Ltd. Pradaxa (</a:t>
            </a:r>
            <a:r>
              <a:rPr lang="fr-FR" altLang="en-US" sz="800" dirty="0" err="1">
                <a:solidFill>
                  <a:prstClr val="white"/>
                </a:solidFill>
                <a:latin typeface="Arial Narrow" panose="020B0606020202030204" pitchFamily="34" charset="0"/>
                <a:cs typeface="Lato"/>
              </a:rPr>
              <a:t>dagbatran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August 11, 2016.</a:t>
            </a:r>
          </a:p>
          <a:p>
            <a:pPr lvl="0">
              <a:defRPr/>
            </a:pPr>
            <a:r>
              <a:rPr lang="fr-FR" altLang="en-US" sz="800" dirty="0">
                <a:solidFill>
                  <a:prstClr val="white"/>
                </a:solidFill>
                <a:latin typeface="Arial Narrow" panose="020B0606020202030204" pitchFamily="34" charset="0"/>
                <a:cs typeface="Lato"/>
              </a:rPr>
              <a:t>Bayer Inc. Xarelto (</a:t>
            </a:r>
            <a:r>
              <a:rPr lang="fr-FR" altLang="en-US" sz="800" dirty="0" err="1">
                <a:solidFill>
                  <a:prstClr val="white"/>
                </a:solidFill>
                <a:latin typeface="Arial Narrow" panose="020B0606020202030204" pitchFamily="34" charset="0"/>
                <a:cs typeface="Lato"/>
              </a:rPr>
              <a:t>rivaroxaban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2018.</a:t>
            </a:r>
          </a:p>
          <a:p>
            <a:pPr lvl="0">
              <a:defRPr/>
            </a:pPr>
            <a:r>
              <a:rPr lang="fr-FR" altLang="en-US" sz="800" dirty="0" err="1">
                <a:solidFill>
                  <a:prstClr val="white"/>
                </a:solidFill>
                <a:latin typeface="Arial Narrow" panose="020B0606020202030204" pitchFamily="34" charset="0"/>
                <a:cs typeface="Lato"/>
              </a:rPr>
              <a:t>Daiichi</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Sankyp</a:t>
            </a:r>
            <a:r>
              <a:rPr lang="fr-FR" altLang="en-US" sz="800" dirty="0">
                <a:solidFill>
                  <a:prstClr val="white"/>
                </a:solidFill>
                <a:latin typeface="Arial Narrow" panose="020B0606020202030204" pitchFamily="34" charset="0"/>
                <a:cs typeface="Lato"/>
              </a:rPr>
              <a:t> Inc. </a:t>
            </a:r>
            <a:r>
              <a:rPr lang="fr-FR" altLang="en-US" sz="800" dirty="0" err="1">
                <a:solidFill>
                  <a:prstClr val="white"/>
                </a:solidFill>
                <a:latin typeface="Arial Narrow" panose="020B0606020202030204" pitchFamily="34" charset="0"/>
                <a:cs typeface="Lato"/>
              </a:rPr>
              <a:t>Lixiana</a:t>
            </a:r>
            <a:r>
              <a:rPr lang="fr-FR" altLang="en-US" sz="800" dirty="0">
                <a:solidFill>
                  <a:prstClr val="white"/>
                </a:solidFill>
                <a:latin typeface="Arial Narrow" panose="020B0606020202030204" pitchFamily="34" charset="0"/>
                <a:cs typeface="Lato"/>
              </a:rPr>
              <a:t> (</a:t>
            </a:r>
            <a:r>
              <a:rPr lang="fr-FR" altLang="en-US" sz="800" dirty="0" err="1">
                <a:solidFill>
                  <a:prstClr val="white"/>
                </a:solidFill>
                <a:latin typeface="Arial Narrow" panose="020B0606020202030204" pitchFamily="34" charset="0"/>
                <a:cs typeface="Lato"/>
              </a:rPr>
              <a:t>edoxaban</a:t>
            </a:r>
            <a:r>
              <a:rPr lang="fr-FR" altLang="en-US" sz="800" dirty="0">
                <a:solidFill>
                  <a:prstClr val="white"/>
                </a:solidFill>
                <a:latin typeface="Arial Narrow" panose="020B0606020202030204" pitchFamily="34" charset="0"/>
                <a:cs typeface="Lato"/>
              </a:rPr>
              <a:t>) Product </a:t>
            </a:r>
            <a:r>
              <a:rPr lang="fr-FR" altLang="en-US" sz="800" dirty="0" err="1">
                <a:solidFill>
                  <a:prstClr val="white"/>
                </a:solidFill>
                <a:latin typeface="Arial Narrow" panose="020B0606020202030204" pitchFamily="34" charset="0"/>
                <a:cs typeface="Lato"/>
              </a:rPr>
              <a:t>Monograph</a:t>
            </a:r>
            <a:r>
              <a:rPr lang="fr-FR" altLang="en-US" sz="800" dirty="0">
                <a:solidFill>
                  <a:prstClr val="white"/>
                </a:solidFill>
                <a:latin typeface="Arial Narrow" panose="020B0606020202030204" pitchFamily="34" charset="0"/>
                <a:cs typeface="Lato"/>
              </a:rPr>
              <a:t>.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61656"/>
            <a:ext cx="1952397" cy="862877"/>
          </a:xfrm>
          <a:prstGeom prst="rect">
            <a:avLst/>
          </a:prstGeom>
        </p:spPr>
      </p:pic>
      <p:sp>
        <p:nvSpPr>
          <p:cNvPr id="10" name="Footer Placeholder 3">
            <a:extLst>
              <a:ext uri="{FF2B5EF4-FFF2-40B4-BE49-F238E27FC236}">
                <a16:creationId xmlns:a16="http://schemas.microsoft.com/office/drawing/2014/main" id="{712A96D7-174E-4E34-8141-F78D27D3F289}"/>
              </a:ext>
            </a:extLst>
          </p:cNvPr>
          <p:cNvSpPr>
            <a:spLocks noGrp="1"/>
          </p:cNvSpPr>
          <p:nvPr>
            <p:ph type="ftr" sz="quarter" idx="11"/>
          </p:nvPr>
        </p:nvSpPr>
        <p:spPr>
          <a:xfrm>
            <a:off x="379663" y="4626274"/>
            <a:ext cx="8534400" cy="928529"/>
          </a:xfrm>
        </p:spPr>
        <p:txBody>
          <a:bodyPr/>
          <a:lstStyle/>
          <a:p>
            <a:pPr algn="l"/>
            <a:r>
              <a:rPr lang="en-US" dirty="0">
                <a:solidFill>
                  <a:schemeClr val="tx1">
                    <a:lumMod val="85000"/>
                    <a:lumOff val="15000"/>
                  </a:schemeClr>
                </a:solidFill>
                <a:latin typeface="Arial Narrow" panose="020B0606020202030204" pitchFamily="34" charset="0"/>
              </a:rPr>
              <a:t>*Consider </a:t>
            </a:r>
            <a:r>
              <a:rPr lang="en-US" dirty="0" err="1">
                <a:solidFill>
                  <a:schemeClr val="tx1">
                    <a:lumMod val="85000"/>
                    <a:lumOff val="15000"/>
                  </a:schemeClr>
                </a:solidFill>
                <a:latin typeface="Arial Narrow" panose="020B0606020202030204" pitchFamily="34" charset="0"/>
              </a:rPr>
              <a:t>Dabigatran</a:t>
            </a:r>
            <a:r>
              <a:rPr lang="en-US" dirty="0">
                <a:solidFill>
                  <a:schemeClr val="tx1">
                    <a:lumMod val="85000"/>
                    <a:lumOff val="15000"/>
                  </a:schemeClr>
                </a:solidFill>
                <a:latin typeface="Arial Narrow" panose="020B0606020202030204" pitchFamily="34" charset="0"/>
              </a:rPr>
              <a:t> 110 mg BID if a</a:t>
            </a:r>
            <a:r>
              <a:rPr lang="en-CA" dirty="0" err="1">
                <a:solidFill>
                  <a:schemeClr val="tx1">
                    <a:lumMod val="85000"/>
                    <a:lumOff val="15000"/>
                  </a:schemeClr>
                </a:solidFill>
                <a:latin typeface="Arial Narrow" panose="020B0606020202030204" pitchFamily="34" charset="0"/>
              </a:rPr>
              <a:t>ge</a:t>
            </a:r>
            <a:r>
              <a:rPr lang="en-CA" dirty="0">
                <a:solidFill>
                  <a:schemeClr val="tx1">
                    <a:lumMod val="85000"/>
                    <a:lumOff val="15000"/>
                  </a:schemeClr>
                </a:solidFill>
                <a:latin typeface="Arial Narrow" panose="020B0606020202030204" pitchFamily="34" charset="0"/>
              </a:rPr>
              <a:t> &gt;80 or if the patient is at higher risk of bleeding, including elderly ≥75 years with ≥1 risk factor</a:t>
            </a:r>
            <a:r>
              <a:rPr lang="en-US" dirty="0">
                <a:solidFill>
                  <a:schemeClr val="tx1">
                    <a:lumMod val="85000"/>
                    <a:lumOff val="15000"/>
                  </a:schemeClr>
                </a:solidFill>
                <a:latin typeface="Arial Narrow" panose="020B0606020202030204" pitchFamily="34" charset="0"/>
              </a:rPr>
              <a:t>; </a:t>
            </a:r>
          </a:p>
          <a:p>
            <a:pPr algn="l"/>
            <a:r>
              <a:rPr lang="en-US" dirty="0">
                <a:solidFill>
                  <a:schemeClr val="tx1">
                    <a:lumMod val="85000"/>
                    <a:lumOff val="15000"/>
                  </a:schemeClr>
                </a:solidFill>
                <a:latin typeface="Arial Narrow" panose="020B0606020202030204" pitchFamily="34" charset="0"/>
              </a:rPr>
              <a:t>†Consider </a:t>
            </a:r>
            <a:r>
              <a:rPr lang="en-US" dirty="0" err="1">
                <a:solidFill>
                  <a:schemeClr val="tx1">
                    <a:lumMod val="85000"/>
                    <a:lumOff val="15000"/>
                  </a:schemeClr>
                </a:solidFill>
                <a:latin typeface="Arial Narrow" panose="020B0606020202030204" pitchFamily="34" charset="0"/>
              </a:rPr>
              <a:t>Apixaban</a:t>
            </a:r>
            <a:r>
              <a:rPr lang="en-US" dirty="0">
                <a:solidFill>
                  <a:schemeClr val="tx1">
                    <a:lumMod val="85000"/>
                    <a:lumOff val="15000"/>
                  </a:schemeClr>
                </a:solidFill>
                <a:latin typeface="Arial Narrow" panose="020B0606020202030204" pitchFamily="34" charset="0"/>
              </a:rPr>
              <a:t> 2.5 mg BID if 2 of 1) age </a:t>
            </a:r>
            <a:r>
              <a:rPr lang="en-CA" dirty="0">
                <a:solidFill>
                  <a:schemeClr val="tx1">
                    <a:lumMod val="85000"/>
                    <a:lumOff val="15000"/>
                  </a:schemeClr>
                </a:solidFill>
                <a:latin typeface="Arial Narrow" panose="020B0606020202030204" pitchFamily="34" charset="0"/>
              </a:rPr>
              <a:t>&gt;80 years, 2) body weight </a:t>
            </a:r>
            <a:r>
              <a:rPr lang="en-US" dirty="0">
                <a:solidFill>
                  <a:schemeClr val="tx1">
                    <a:lumMod val="85000"/>
                    <a:lumOff val="15000"/>
                  </a:schemeClr>
                </a:solidFill>
                <a:latin typeface="Arial Narrow" panose="020B0606020202030204" pitchFamily="34" charset="0"/>
              </a:rPr>
              <a:t>&lt;60 kg, or 3) creatinine &gt;133 </a:t>
            </a:r>
            <a:r>
              <a:rPr lang="en-US" dirty="0" err="1">
                <a:solidFill>
                  <a:schemeClr val="tx1">
                    <a:lumMod val="85000"/>
                    <a:lumOff val="15000"/>
                  </a:schemeClr>
                </a:solidFill>
                <a:latin typeface="Arial Narrow" panose="020B0606020202030204" pitchFamily="34" charset="0"/>
              </a:rPr>
              <a:t>umol</a:t>
            </a:r>
            <a:r>
              <a:rPr lang="en-US" dirty="0">
                <a:solidFill>
                  <a:schemeClr val="tx1">
                    <a:lumMod val="85000"/>
                    <a:lumOff val="15000"/>
                  </a:schemeClr>
                </a:solidFill>
                <a:latin typeface="Arial Narrow" panose="020B0606020202030204" pitchFamily="34" charset="0"/>
              </a:rPr>
              <a:t>/L; </a:t>
            </a:r>
            <a:r>
              <a:rPr lang="en-US" dirty="0">
                <a:solidFill>
                  <a:schemeClr val="tx1">
                    <a:lumMod val="85000"/>
                    <a:lumOff val="15000"/>
                  </a:schemeClr>
                </a:solidFill>
                <a:latin typeface="Arial Narrow" panose="020B0606020202030204" pitchFamily="34" charset="0"/>
                <a:cs typeface="Calibri"/>
              </a:rPr>
              <a:t>‡</a:t>
            </a:r>
            <a:r>
              <a:rPr lang="en-US" dirty="0">
                <a:solidFill>
                  <a:schemeClr val="tx1">
                    <a:lumMod val="85000"/>
                    <a:lumOff val="15000"/>
                  </a:schemeClr>
                </a:solidFill>
                <a:latin typeface="Arial Narrow" panose="020B0606020202030204" pitchFamily="34" charset="0"/>
              </a:rPr>
              <a:t>ARISTOTLE included a small number of patients (1.5%) with a </a:t>
            </a:r>
            <a:r>
              <a:rPr lang="en-US" dirty="0" err="1">
                <a:solidFill>
                  <a:schemeClr val="tx1">
                    <a:lumMod val="85000"/>
                    <a:lumOff val="15000"/>
                  </a:schemeClr>
                </a:solidFill>
                <a:latin typeface="Arial Narrow" panose="020B0606020202030204" pitchFamily="34" charset="0"/>
              </a:rPr>
              <a:t>CrCl</a:t>
            </a:r>
            <a:r>
              <a:rPr lang="en-US" dirty="0">
                <a:solidFill>
                  <a:schemeClr val="tx1">
                    <a:lumMod val="85000"/>
                    <a:lumOff val="15000"/>
                  </a:schemeClr>
                </a:solidFill>
                <a:latin typeface="Arial Narrow" panose="020B0606020202030204" pitchFamily="34" charset="0"/>
              </a:rPr>
              <a:t> as low as 25 ml/min; ‖Dose adjusted warfarin has been used, but data regarding safety and efficacy is conflicting; ¶No published studies; product monographs suggest the drug is contraindicated for this level of renal function.</a:t>
            </a:r>
            <a:endParaRPr lang="en-CA" dirty="0">
              <a:solidFill>
                <a:schemeClr val="tx1">
                  <a:lumMod val="85000"/>
                  <a:lumOff val="15000"/>
                </a:schemeClr>
              </a:solidFill>
              <a:latin typeface="Arial Narrow" panose="020B0606020202030204" pitchFamily="34" charset="0"/>
            </a:endParaRPr>
          </a:p>
          <a:p>
            <a:endParaRPr lang="en-CA" dirty="0">
              <a:solidFill>
                <a:schemeClr val="tx1">
                  <a:lumMod val="85000"/>
                  <a:lumOff val="15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FCAD7721-03DC-419E-BCD1-57D49D027AB3}"/>
              </a:ext>
            </a:extLst>
          </p:cNvPr>
          <p:cNvPicPr>
            <a:picLocks noChangeAspect="1"/>
          </p:cNvPicPr>
          <p:nvPr/>
        </p:nvPicPr>
        <p:blipFill>
          <a:blip r:embed="rId5"/>
          <a:stretch>
            <a:fillRect/>
          </a:stretch>
        </p:blipFill>
        <p:spPr>
          <a:xfrm>
            <a:off x="26861" y="1606901"/>
            <a:ext cx="9090277" cy="2664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6659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85000"/>
                    <a:lumOff val="1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rgbClr val="004FE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1ADDC879-8793-4241-AD58-3D368AC9CA5D}"/>
              </a:ext>
            </a:extLst>
          </p:cNvPr>
          <p:cNvSpPr/>
          <p:nvPr/>
        </p:nvSpPr>
        <p:spPr>
          <a:xfrm>
            <a:off x="3413906" y="2534619"/>
            <a:ext cx="731520" cy="731520"/>
          </a:xfrm>
          <a:prstGeom prst="ellipse">
            <a:avLst/>
          </a:prstGeom>
          <a:solidFill>
            <a:srgbClr val="18D2A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pic>
        <p:nvPicPr>
          <p:cNvPr id="17" name="Graphic 16" descr="Return">
            <a:hlinkClick r:id="rId4" action="ppaction://hlinksldjump"/>
            <a:extLst>
              <a:ext uri="{FF2B5EF4-FFF2-40B4-BE49-F238E27FC236}">
                <a16:creationId xmlns:a16="http://schemas.microsoft.com/office/drawing/2014/main" id="{EC39AA4C-E28B-42D2-9CF8-AE4339E3A75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2610940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356172"/>
            <a:ext cx="9144000" cy="504000"/>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56" y="5578776"/>
            <a:ext cx="9006547" cy="120497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78051"/>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97087"/>
            <a:ext cx="6664326" cy="830997"/>
          </a:xfrm>
          <a:prstGeom prst="rect">
            <a:avLst/>
          </a:prstGeom>
          <a:noFill/>
        </p:spPr>
        <p:txBody>
          <a:bodyPr wrap="square">
            <a:spAutoFit/>
          </a:bodyPr>
          <a:lstStyle/>
          <a:p>
            <a:pPr lvl="0">
              <a:defRPr/>
            </a:pPr>
            <a:r>
              <a:rPr lang="en-US" sz="2400" b="1" dirty="0">
                <a:solidFill>
                  <a:prstClr val="black">
                    <a:lumMod val="75000"/>
                    <a:lumOff val="25000"/>
                  </a:prstClr>
                </a:solidFill>
                <a:latin typeface="Arial Narrow" panose="020B0606020202030204" pitchFamily="34" charset="0"/>
                <a:cs typeface="Aharoni" panose="02010803020104030203" pitchFamily="2" charset="-79"/>
              </a:rPr>
              <a:t>Results: Efficacy and Safety Outcomes for Apixaban vs Warfarin Use With Weight as a Continuous Variable </a:t>
            </a:r>
          </a:p>
        </p:txBody>
      </p:sp>
      <p:pic>
        <p:nvPicPr>
          <p:cNvPr id="13" name="Picture 12" descr="A close up of a sign&#10;&#10;Description automatically generated">
            <a:extLst>
              <a:ext uri="{FF2B5EF4-FFF2-40B4-BE49-F238E27FC236}">
                <a16:creationId xmlns:a16="http://schemas.microsoft.com/office/drawing/2014/main" id="{F7C01456-D11A-4910-9806-CF52F55D5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190969"/>
            <a:ext cx="2051727" cy="906777"/>
          </a:xfrm>
          <a:prstGeom prst="rect">
            <a:avLst/>
          </a:prstGeom>
        </p:spPr>
      </p:pic>
      <p:pic>
        <p:nvPicPr>
          <p:cNvPr id="5" name="Picture 4" descr="A picture containing text, map&#10;&#10;Description automatically generated">
            <a:extLst>
              <a:ext uri="{FF2B5EF4-FFF2-40B4-BE49-F238E27FC236}">
                <a16:creationId xmlns:a16="http://schemas.microsoft.com/office/drawing/2014/main" id="{FABBFC1C-6853-438A-8AD9-74C57CE1785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196" y="1286999"/>
            <a:ext cx="7727576" cy="5069173"/>
          </a:xfrm>
          <a:prstGeom prst="rect">
            <a:avLst/>
          </a:prstGeom>
        </p:spPr>
      </p:pic>
      <p:sp>
        <p:nvSpPr>
          <p:cNvPr id="14" name="TextBox 13">
            <a:extLst>
              <a:ext uri="{FF2B5EF4-FFF2-40B4-BE49-F238E27FC236}">
                <a16:creationId xmlns:a16="http://schemas.microsoft.com/office/drawing/2014/main" id="{F5D06E1C-92AE-4C9E-9317-169E62339096}"/>
              </a:ext>
            </a:extLst>
          </p:cNvPr>
          <p:cNvSpPr txBox="1"/>
          <p:nvPr/>
        </p:nvSpPr>
        <p:spPr>
          <a:xfrm>
            <a:off x="54313" y="6395892"/>
            <a:ext cx="8968687" cy="230832"/>
          </a:xfrm>
          <a:prstGeom prst="rect">
            <a:avLst/>
          </a:prstGeom>
          <a:noFill/>
        </p:spPr>
        <p:txBody>
          <a:bodyPr wrap="square"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ISTH, International Society on Thrombosis and </a:t>
            </a:r>
            <a:r>
              <a:rPr kumimoji="0" lang="en-US"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Haemostasis</a:t>
            </a: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SE, systemic embolism. </a:t>
            </a:r>
          </a:p>
        </p:txBody>
      </p:sp>
      <p:sp>
        <p:nvSpPr>
          <p:cNvPr id="16" name="TextBox 15">
            <a:extLst>
              <a:ext uri="{FF2B5EF4-FFF2-40B4-BE49-F238E27FC236}">
                <a16:creationId xmlns:a16="http://schemas.microsoft.com/office/drawing/2014/main" id="{3CEDC4D2-F5E6-408D-91DD-383ACB655B40}"/>
              </a:ext>
            </a:extLst>
          </p:cNvPr>
          <p:cNvSpPr txBox="1"/>
          <p:nvPr/>
        </p:nvSpPr>
        <p:spPr>
          <a:xfrm>
            <a:off x="50212" y="6558915"/>
            <a:ext cx="606423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mn-cs"/>
              </a:rPr>
              <a:t>Hohnloser</a:t>
            </a:r>
            <a:r>
              <a:rPr kumimoji="0" lang="en-GB"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 SH et al; Circulation. 2019;139:2292–2300</a:t>
            </a:r>
          </a:p>
        </p:txBody>
      </p:sp>
    </p:spTree>
    <p:extLst>
      <p:ext uri="{BB962C8B-B14F-4D97-AF65-F5344CB8AC3E}">
        <p14:creationId xmlns:p14="http://schemas.microsoft.com/office/powerpoint/2010/main" val="309764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42224"/>
            <a:ext cx="6873876" cy="1015663"/>
          </a:xfrm>
          <a:prstGeom prst="rect">
            <a:avLst/>
          </a:prstGeom>
          <a:noFill/>
        </p:spPr>
        <p:txBody>
          <a:bodyPr wrap="square">
            <a:spAutoFit/>
          </a:bodyPr>
          <a:lstStyle/>
          <a:p>
            <a:pPr lvl="0">
              <a:defRPr/>
            </a:pPr>
            <a:r>
              <a:rPr lang="en-US" sz="3000" b="1" dirty="0">
                <a:solidFill>
                  <a:prstClr val="black">
                    <a:lumMod val="75000"/>
                    <a:lumOff val="25000"/>
                  </a:prstClr>
                </a:solidFill>
                <a:latin typeface="Arial Narrow" panose="020B0606020202030204" pitchFamily="34" charset="0"/>
                <a:cs typeface="Aharoni" panose="02010803020104030203" pitchFamily="2" charset="-79"/>
              </a:rPr>
              <a:t>Is There an Obesity Paradox for Outcomes in Atrial Fibrillation?</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405250"/>
            <a:ext cx="5676296" cy="369332"/>
          </a:xfrm>
          <a:prstGeom prst="rect">
            <a:avLst/>
          </a:prstGeom>
          <a:noFill/>
          <a:ln w="9525">
            <a:noFill/>
            <a:miter lim="800000"/>
            <a:headEnd/>
            <a:tailEnd/>
          </a:ln>
        </p:spPr>
        <p:txBody>
          <a:bodyPr wrap="square">
            <a:spAutoFit/>
          </a:bodyPr>
          <a:lstStyle/>
          <a:p>
            <a:pPr lvl="0">
              <a:defRPr/>
            </a:pPr>
            <a:r>
              <a:rPr lang="fr-FR" altLang="en-US" sz="900" dirty="0" err="1">
                <a:solidFill>
                  <a:prstClr val="white"/>
                </a:solidFill>
                <a:latin typeface="Arial Narrow" panose="020B0606020202030204" pitchFamily="34" charset="0"/>
                <a:cs typeface="Lato"/>
              </a:rPr>
              <a:t>Proietti</a:t>
            </a:r>
            <a:r>
              <a:rPr lang="fr-FR" altLang="en-US" sz="900" dirty="0">
                <a:solidFill>
                  <a:prstClr val="white"/>
                </a:solidFill>
                <a:latin typeface="Arial Narrow" panose="020B0606020202030204" pitchFamily="34" charset="0"/>
                <a:cs typeface="Lato"/>
              </a:rPr>
              <a:t> M., et al; Volume: 48, Issue: 4, Pages: 857-866, 2017 DOI: (10.1161/STROKEAHA.116.015984)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14" name="Rectangle 13">
            <a:extLst>
              <a:ext uri="{FF2B5EF4-FFF2-40B4-BE49-F238E27FC236}">
                <a16:creationId xmlns:a16="http://schemas.microsoft.com/office/drawing/2014/main" id="{19D69752-5AEF-4C69-B3A5-BC80CE79E21D}"/>
              </a:ext>
            </a:extLst>
          </p:cNvPr>
          <p:cNvSpPr/>
          <p:nvPr/>
        </p:nvSpPr>
        <p:spPr>
          <a:xfrm>
            <a:off x="146654" y="1714403"/>
            <a:ext cx="8949888" cy="4278094"/>
          </a:xfrm>
          <a:prstGeom prst="rect">
            <a:avLst/>
          </a:prstGeom>
        </p:spPr>
        <p:txBody>
          <a:bodyPr wrap="square">
            <a:spAutoFit/>
          </a:bodyPr>
          <a:lstStyle/>
          <a:p>
            <a:pPr marL="285750" indent="-285750">
              <a:buClr>
                <a:srgbClr val="00F0B1"/>
              </a:buClr>
              <a:buFont typeface="Wingdings" panose="05000000000000000000" pitchFamily="2" charset="2"/>
              <a:buChar char="§"/>
            </a:pPr>
            <a:r>
              <a:rPr lang="en-CA" sz="1600" b="1" dirty="0">
                <a:solidFill>
                  <a:srgbClr val="000000"/>
                </a:solidFill>
                <a:latin typeface="Arial Narrow" panose="020B0606020202030204" pitchFamily="34" charset="0"/>
              </a:rPr>
              <a:t>Obesity is a risk factor for all-cause and cardiovascular death but, despite this, an inverse relationship between overweight or obesity and a better cardiovascular prognosis in long-term follow-up studies has been observed; this phenomenon, described as obesity paradox, has also been found evident in atrial fibrillation cohorts.</a:t>
            </a:r>
          </a:p>
          <a:p>
            <a:pPr marL="285750" indent="-285750">
              <a:buClr>
                <a:srgbClr val="00F0B1"/>
              </a:buClr>
              <a:buFont typeface="Wingdings" panose="05000000000000000000" pitchFamily="2" charset="2"/>
              <a:buChar char="§"/>
            </a:pPr>
            <a:endParaRPr lang="en-CA" sz="1600" b="1" dirty="0">
              <a:solidFill>
                <a:srgbClr val="000000"/>
              </a:solidFill>
              <a:latin typeface="Arial Narrow" panose="020B0606020202030204" pitchFamily="34" charset="0"/>
            </a:endParaRPr>
          </a:p>
          <a:p>
            <a:pPr marL="285750" indent="-285750">
              <a:buClr>
                <a:srgbClr val="00F0B1"/>
              </a:buClr>
              <a:buFont typeface="Wingdings" panose="05000000000000000000" pitchFamily="2" charset="2"/>
              <a:buChar char="§"/>
            </a:pPr>
            <a:r>
              <a:rPr lang="en-CA" sz="1600" b="1" dirty="0">
                <a:latin typeface="Arial Narrow" panose="020B0606020202030204" pitchFamily="34" charset="0"/>
              </a:rPr>
              <a:t>An obesity paradox was found for cardiovascular death and all-cause death in the subgroup analyses of randomized trial cohorts; however, observational studies fail to show this relationship. From the meta-analysis of DOAC trials, a significant obesity paradox was found, with both overweight and obese patients reporting a lower risk for stroke/systemic embolic event (odds ratio [OR], 0.75; 95% confidence interval [CI], 0.66–0.84 and OR, 0.62; 95% CI, 0.54–0.70, respectively). </a:t>
            </a:r>
          </a:p>
          <a:p>
            <a:pPr marL="285750" indent="-285750">
              <a:buClr>
                <a:srgbClr val="00F0B1"/>
              </a:buClr>
              <a:buFont typeface="Wingdings" panose="05000000000000000000" pitchFamily="2" charset="2"/>
              <a:buChar char="§"/>
            </a:pPr>
            <a:endParaRPr lang="en-CA" sz="1600" b="1" dirty="0">
              <a:latin typeface="Arial Narrow" panose="020B0606020202030204" pitchFamily="34" charset="0"/>
            </a:endParaRPr>
          </a:p>
          <a:p>
            <a:pPr marL="285750" indent="-285750">
              <a:buClr>
                <a:srgbClr val="00F0B1"/>
              </a:buClr>
              <a:buFont typeface="Wingdings" panose="05000000000000000000" pitchFamily="2" charset="2"/>
              <a:buChar char="§"/>
            </a:pPr>
            <a:r>
              <a:rPr lang="en-CA" sz="1600" b="1" dirty="0">
                <a:latin typeface="Arial Narrow" panose="020B0606020202030204" pitchFamily="34" charset="0"/>
              </a:rPr>
              <a:t>For major bleeding, only obese patients were at lower risk compared with normal weight patients (OR, 0.84; 95% CI, 0.72–0.98). </a:t>
            </a:r>
          </a:p>
          <a:p>
            <a:pPr marL="285750" indent="-285750">
              <a:buClr>
                <a:srgbClr val="00F0B1"/>
              </a:buClr>
              <a:buFont typeface="Wingdings" panose="05000000000000000000" pitchFamily="2" charset="2"/>
              <a:buChar char="§"/>
            </a:pPr>
            <a:endParaRPr lang="en-CA" sz="1600" b="1" dirty="0">
              <a:latin typeface="Arial Narrow" panose="020B0606020202030204" pitchFamily="34" charset="0"/>
            </a:endParaRPr>
          </a:p>
          <a:p>
            <a:pPr marL="285750" indent="-285750">
              <a:buClr>
                <a:srgbClr val="00F0B1"/>
              </a:buClr>
              <a:buFont typeface="Wingdings" panose="05000000000000000000" pitchFamily="2" charset="2"/>
              <a:buChar char="§"/>
            </a:pPr>
            <a:r>
              <a:rPr lang="en-CA" sz="1600" b="1" dirty="0">
                <a:latin typeface="Arial Narrow" panose="020B0606020202030204" pitchFamily="34" charset="0"/>
              </a:rPr>
              <a:t>A significant treatment effect of DOACs was found in normal weight patients, both for stroke/systemic embolic event (OR, 0.66; 95% CI, 0.56–0.78) and for major bleeding (OR, 0.72; 95% CI, 0.54–0.95). Major bleeding risk was lower in overweight patients treated with DOACs (OR, 0.84; 95% CI, 0.71–1.00).</a:t>
            </a:r>
            <a:endParaRPr lang="en-US" sz="1600" b="1" dirty="0">
              <a:latin typeface="Arial Narrow" panose="020B0606020202030204" pitchFamily="34" charset="0"/>
            </a:endParaRPr>
          </a:p>
        </p:txBody>
      </p:sp>
      <p:sp>
        <p:nvSpPr>
          <p:cNvPr id="16" name="Rectangle 15">
            <a:extLst>
              <a:ext uri="{FF2B5EF4-FFF2-40B4-BE49-F238E27FC236}">
                <a16:creationId xmlns:a16="http://schemas.microsoft.com/office/drawing/2014/main" id="{933C993B-5208-4C28-94B7-6603B116D70A}"/>
              </a:ext>
            </a:extLst>
          </p:cNvPr>
          <p:cNvSpPr/>
          <p:nvPr/>
        </p:nvSpPr>
        <p:spPr>
          <a:xfrm>
            <a:off x="0" y="1262340"/>
            <a:ext cx="9143999" cy="923330"/>
          </a:xfrm>
          <a:prstGeom prst="rect">
            <a:avLst/>
          </a:prstGeom>
        </p:spPr>
        <p:txBody>
          <a:bodyPr wrap="square">
            <a:spAutoFit/>
          </a:bodyPr>
          <a:lstStyle/>
          <a:p>
            <a:pPr algn="ctr"/>
            <a:r>
              <a:rPr lang="en-CA" b="1" dirty="0">
                <a:solidFill>
                  <a:srgbClr val="13A985"/>
                </a:solidFill>
                <a:latin typeface="Arial Narrow" panose="020B0606020202030204" pitchFamily="34" charset="0"/>
              </a:rPr>
              <a:t>A Systematic Review and Meta-Analysis of Non–Vitamin K Antagonist Oral Anticoagulant Trials</a:t>
            </a:r>
          </a:p>
          <a:p>
            <a:pPr algn="ctr"/>
            <a:br>
              <a:rPr lang="en-CA" b="1" dirty="0">
                <a:solidFill>
                  <a:srgbClr val="0070C0"/>
                </a:solidFill>
                <a:latin typeface="Arial Narrow" panose="020B0606020202030204" pitchFamily="34" charset="0"/>
              </a:rPr>
            </a:br>
            <a:endParaRPr lang="en-US" b="1" dirty="0">
              <a:solidFill>
                <a:srgbClr val="0070C0"/>
              </a:solidFill>
              <a:latin typeface="Arial Narrow" panose="020B0606020202030204" pitchFamily="34" charset="0"/>
            </a:endParaRPr>
          </a:p>
        </p:txBody>
      </p:sp>
      <p:grpSp>
        <p:nvGrpSpPr>
          <p:cNvPr id="22" name="Group 21">
            <a:extLst>
              <a:ext uri="{FF2B5EF4-FFF2-40B4-BE49-F238E27FC236}">
                <a16:creationId xmlns:a16="http://schemas.microsoft.com/office/drawing/2014/main" id="{F3198E5A-CF84-4D64-8266-7199D20C322C}"/>
              </a:ext>
            </a:extLst>
          </p:cNvPr>
          <p:cNvGrpSpPr/>
          <p:nvPr/>
        </p:nvGrpSpPr>
        <p:grpSpPr>
          <a:xfrm>
            <a:off x="-339288" y="-29566"/>
            <a:ext cx="7507707" cy="6502282"/>
            <a:chOff x="1196109" y="32327"/>
            <a:chExt cx="6858000" cy="6858000"/>
          </a:xfrm>
        </p:grpSpPr>
        <p:pic>
          <p:nvPicPr>
            <p:cNvPr id="23" name="Picture 22">
              <a:extLst>
                <a:ext uri="{FF2B5EF4-FFF2-40B4-BE49-F238E27FC236}">
                  <a16:creationId xmlns:a16="http://schemas.microsoft.com/office/drawing/2014/main" id="{8251F157-1701-4F62-8A4A-26FA82FF6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6109" y="32327"/>
              <a:ext cx="6858000" cy="6858000"/>
            </a:xfrm>
            <a:prstGeom prst="rect">
              <a:avLst/>
            </a:prstGeom>
          </p:spPr>
        </p:pic>
        <p:sp>
          <p:nvSpPr>
            <p:cNvPr id="24" name="TextBox 23">
              <a:extLst>
                <a:ext uri="{FF2B5EF4-FFF2-40B4-BE49-F238E27FC236}">
                  <a16:creationId xmlns:a16="http://schemas.microsoft.com/office/drawing/2014/main" id="{BB6FB3BA-95FB-4AAB-9230-190E272E490D}"/>
                </a:ext>
              </a:extLst>
            </p:cNvPr>
            <p:cNvSpPr txBox="1"/>
            <p:nvPr/>
          </p:nvSpPr>
          <p:spPr>
            <a:xfrm rot="21121336">
              <a:off x="2415309" y="743517"/>
              <a:ext cx="4419601" cy="5161362"/>
            </a:xfrm>
            <a:prstGeom prst="rect">
              <a:avLst/>
            </a:prstGeom>
            <a:noFill/>
          </p:spPr>
          <p:txBody>
            <a:bodyPr wrap="square" rtlCol="0">
              <a:spAutoFit/>
            </a:bodyPr>
            <a:lstStyle/>
            <a:p>
              <a:pPr algn="ctr"/>
              <a:r>
                <a:rPr lang="en-CA" sz="2400" dirty="0">
                  <a:solidFill>
                    <a:srgbClr val="13A985"/>
                  </a:solidFill>
                  <a:latin typeface="Segoe Print" pitchFamily="2" charset="0"/>
                </a:rPr>
                <a:t>There may be an obesity paradox in atrial fibrillation patients, particularly for all-cause and cardiovascular death outcomes. An obesity paradox was also evident for stroke/systemic embolic event outcome in DOAC trials, with a treatment effect favoring DOACs over warfarin for both efficacy and safety that was significant only for normal weight patients.</a:t>
              </a:r>
            </a:p>
          </p:txBody>
        </p:sp>
      </p:grpSp>
      <p:pic>
        <p:nvPicPr>
          <p:cNvPr id="5" name="Picture 4" descr="A picture containing indoor, toothbrush, sitting, remote&#10;&#10;Description automatically generated">
            <a:extLst>
              <a:ext uri="{FF2B5EF4-FFF2-40B4-BE49-F238E27FC236}">
                <a16:creationId xmlns:a16="http://schemas.microsoft.com/office/drawing/2014/main" id="{705EF6A5-CB65-4D6A-B28D-2FCB56EA30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2615" y="2658091"/>
            <a:ext cx="3828077" cy="2580123"/>
          </a:xfrm>
          <a:prstGeom prst="rect">
            <a:avLst/>
          </a:prstGeom>
        </p:spPr>
      </p:pic>
    </p:spTree>
    <p:extLst>
      <p:ext uri="{BB962C8B-B14F-4D97-AF65-F5344CB8AC3E}">
        <p14:creationId xmlns:p14="http://schemas.microsoft.com/office/powerpoint/2010/main" val="35564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C-2020-first-p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Steering Committee</a:t>
            </a:r>
          </a:p>
        </p:txBody>
      </p:sp>
      <p:sp>
        <p:nvSpPr>
          <p:cNvPr id="12" name="Subtitle 2">
            <a:extLst>
              <a:ext uri="{FF2B5EF4-FFF2-40B4-BE49-F238E27FC236}">
                <a16:creationId xmlns:a16="http://schemas.microsoft.com/office/drawing/2014/main" id="{6484FEB5-89EF-44D3-A46A-6656F4B77139}"/>
              </a:ext>
            </a:extLst>
          </p:cNvPr>
          <p:cNvSpPr txBox="1">
            <a:spLocks/>
          </p:cNvSpPr>
          <p:nvPr/>
        </p:nvSpPr>
        <p:spPr>
          <a:xfrm>
            <a:off x="4851400" y="1327609"/>
            <a:ext cx="2332613" cy="5555791"/>
          </a:xfrm>
          <a:prstGeom prst="rect">
            <a:avLst/>
          </a:prstGeom>
        </p:spPr>
        <p:txBody>
          <a:bodyPr vert="horz" lIns="91440" tIns="45720" rIns="91440" bIns="45720" rtlCol="0">
            <a:noAutofit/>
          </a:bodyPr>
          <a:lstStyle/>
          <a:p>
            <a:r>
              <a:rPr lang="en-US" sz="1200" b="1" dirty="0">
                <a:solidFill>
                  <a:srgbClr val="13A985"/>
                </a:solidFill>
                <a:latin typeface="Arial Narrow" panose="020B0606020202030204" pitchFamily="34" charset="0"/>
                <a:cs typeface="Lato"/>
              </a:rPr>
              <a:t>Jeffrey </a:t>
            </a:r>
            <a:r>
              <a:rPr lang="en-US" sz="1200" b="1" dirty="0" err="1">
                <a:solidFill>
                  <a:srgbClr val="13A985"/>
                </a:solidFill>
                <a:latin typeface="Arial Narrow" panose="020B0606020202030204" pitchFamily="34" charset="0"/>
                <a:cs typeface="Lato"/>
              </a:rPr>
              <a:t>Habert</a:t>
            </a:r>
            <a:r>
              <a:rPr lang="en-US" sz="1200" b="1" dirty="0">
                <a:solidFill>
                  <a:srgbClr val="13A985"/>
                </a:solidFill>
                <a:latin typeface="Arial Narrow" panose="020B0606020202030204" pitchFamily="34" charset="0"/>
                <a:cs typeface="Lato"/>
              </a:rPr>
              <a:t>, MD</a:t>
            </a:r>
            <a:endParaRPr lang="en-CA" sz="1200" b="1"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Assistant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Toronto</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Dept. of Family and Community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Toronto, Ontario</a:t>
            </a:r>
            <a:endParaRPr lang="en-CA" sz="1200" dirty="0">
              <a:latin typeface="Arial Narrow" panose="020B0606020202030204" pitchFamily="34" charset="0"/>
              <a:cs typeface="Lato"/>
            </a:endParaRPr>
          </a:p>
          <a:p>
            <a:endParaRPr lang="en-US" sz="1200" b="1" dirty="0">
              <a:solidFill>
                <a:srgbClr val="7A3A74"/>
              </a:solidFill>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Sylvain </a:t>
            </a:r>
            <a:r>
              <a:rPr lang="en-US" sz="1200" b="1" dirty="0" err="1">
                <a:solidFill>
                  <a:srgbClr val="13A985"/>
                </a:solidFill>
                <a:latin typeface="Arial Narrow" panose="020B0606020202030204" pitchFamily="34" charset="0"/>
                <a:cs typeface="Lato"/>
              </a:rPr>
              <a:t>Lanthier</a:t>
            </a:r>
            <a:r>
              <a:rPr lang="en-US" sz="1200" b="1" dirty="0">
                <a:solidFill>
                  <a:srgbClr val="13A985"/>
                </a:solidFill>
                <a:latin typeface="Arial Narrow" panose="020B0606020202030204" pitchFamily="34" charset="0"/>
                <a:cs typeface="Lato"/>
              </a:rPr>
              <a:t>,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Neurologist</a:t>
            </a:r>
            <a:br>
              <a:rPr lang="en-US" sz="1200" dirty="0">
                <a:latin typeface="Arial Narrow" panose="020B0606020202030204" pitchFamily="34" charset="0"/>
                <a:cs typeface="Lato"/>
              </a:rPr>
            </a:br>
            <a:r>
              <a:rPr lang="en-US" sz="1200" dirty="0">
                <a:latin typeface="Arial Narrow" panose="020B0606020202030204" pitchFamily="34" charset="0"/>
                <a:cs typeface="Lato"/>
              </a:rPr>
              <a:t>Neurovascular Program, CHUM</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Associate Professor, University of Montreal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CA" sz="1200" dirty="0">
              <a:latin typeface="Arial Narrow" panose="020B0606020202030204" pitchFamily="34" charset="0"/>
              <a:cs typeface="Lato"/>
            </a:endParaRPr>
          </a:p>
          <a:p>
            <a:r>
              <a:rPr lang="en-CA" sz="1200" b="1" dirty="0">
                <a:solidFill>
                  <a:srgbClr val="13A985"/>
                </a:solidFill>
                <a:latin typeface="Arial Narrow" panose="020B0606020202030204" pitchFamily="34" charset="0"/>
                <a:cs typeface="Lato"/>
              </a:rPr>
              <a:t>John K. Marshall, MD </a:t>
            </a:r>
          </a:p>
          <a:p>
            <a:r>
              <a:rPr lang="en-CA" sz="1200" dirty="0">
                <a:latin typeface="Arial Narrow" panose="020B0606020202030204" pitchFamily="34" charset="0"/>
                <a:cs typeface="Lato"/>
              </a:rPr>
              <a:t>Professor of Medicine, and </a:t>
            </a:r>
          </a:p>
          <a:p>
            <a:r>
              <a:rPr lang="en-CA" sz="1200" dirty="0">
                <a:latin typeface="Arial Narrow" panose="020B0606020202030204" pitchFamily="34" charset="0"/>
                <a:cs typeface="Lato"/>
              </a:rPr>
              <a:t>Director, Division of Gastroenterology</a:t>
            </a:r>
          </a:p>
          <a:p>
            <a:r>
              <a:rPr lang="en-CA" sz="1200" dirty="0">
                <a:latin typeface="Arial Narrow" panose="020B0606020202030204" pitchFamily="34" charset="0"/>
                <a:cs typeface="Lato"/>
              </a:rPr>
              <a:t>McMaster University</a:t>
            </a:r>
          </a:p>
          <a:p>
            <a:r>
              <a:rPr lang="en-CA" sz="1200" dirty="0">
                <a:latin typeface="Arial Narrow" panose="020B0606020202030204" pitchFamily="34" charset="0"/>
              </a:rPr>
              <a:t>Hamilton Ontario</a:t>
            </a:r>
            <a:endParaRPr lang="en-US" sz="1200" dirty="0">
              <a:latin typeface="Arial Narrow" panose="020B0606020202030204" pitchFamily="34" charset="0"/>
            </a:endParaRPr>
          </a:p>
          <a:p>
            <a:endParaRPr lang="en-CA" sz="1200" dirty="0">
              <a:solidFill>
                <a:srgbClr val="7A3A74"/>
              </a:solidFill>
              <a:latin typeface="Arial Narrow" panose="020B0606020202030204" pitchFamily="34" charset="0"/>
              <a:cs typeface="Lato"/>
            </a:endParaRPr>
          </a:p>
          <a:p>
            <a:endParaRPr lang="en-CA" sz="1200" dirty="0">
              <a:latin typeface="Arial Narrow" panose="020B0606020202030204" pitchFamily="34" charset="0"/>
              <a:cs typeface="Lato"/>
            </a:endParaRPr>
          </a:p>
        </p:txBody>
      </p:sp>
      <p:sp>
        <p:nvSpPr>
          <p:cNvPr id="13" name="Subtitle 2">
            <a:extLst>
              <a:ext uri="{FF2B5EF4-FFF2-40B4-BE49-F238E27FC236}">
                <a16:creationId xmlns:a16="http://schemas.microsoft.com/office/drawing/2014/main" id="{2D069AA1-4C0F-40D8-8583-D69611174006}"/>
              </a:ext>
            </a:extLst>
          </p:cNvPr>
          <p:cNvSpPr txBox="1">
            <a:spLocks/>
          </p:cNvSpPr>
          <p:nvPr/>
        </p:nvSpPr>
        <p:spPr>
          <a:xfrm>
            <a:off x="7072864" y="1293591"/>
            <a:ext cx="1824638" cy="4455267"/>
          </a:xfrm>
          <a:prstGeom prst="rect">
            <a:avLst/>
          </a:prstGeom>
        </p:spPr>
        <p:txBody>
          <a:bodyPr vert="horz" lIns="91440" tIns="45720" rIns="91440" bIns="45720" rtlCol="0">
            <a:noAutofit/>
          </a:bodyPr>
          <a:lstStyle/>
          <a:p>
            <a:r>
              <a:rPr lang="en-US" sz="1200" b="1" dirty="0">
                <a:solidFill>
                  <a:srgbClr val="13A985"/>
                </a:solidFill>
                <a:latin typeface="Arial Narrow" panose="020B0606020202030204" pitchFamily="34" charset="0"/>
                <a:cs typeface="Lato"/>
              </a:rPr>
              <a:t>L. Brent Mitchell,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Cardiac Electrophysiologist</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Professor, Department of Cardiac Sciences</a:t>
            </a:r>
            <a:endParaRPr lang="en-CA" sz="1200" dirty="0">
              <a:latin typeface="Arial Narrow" panose="020B0606020202030204" pitchFamily="34" charset="0"/>
              <a:cs typeface="Lato"/>
            </a:endParaRPr>
          </a:p>
          <a:p>
            <a:r>
              <a:rPr lang="en-US" sz="1200" dirty="0" err="1">
                <a:latin typeface="Arial Narrow" panose="020B0606020202030204" pitchFamily="34" charset="0"/>
                <a:cs typeface="Lato"/>
              </a:rPr>
              <a:t>Libin</a:t>
            </a:r>
            <a:r>
              <a:rPr lang="en-US" sz="1200" dirty="0">
                <a:latin typeface="Arial Narrow" panose="020B0606020202030204" pitchFamily="34" charset="0"/>
                <a:cs typeface="Lato"/>
              </a:rPr>
              <a:t> Cardiovascular Institute of Alberta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University of Calgary</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Calgary</a:t>
            </a:r>
            <a:r>
              <a:rPr lang="en-US" sz="1200" dirty="0">
                <a:latin typeface="Arial Narrow" panose="020B0606020202030204" pitchFamily="34" charset="0"/>
                <a:cs typeface="Lato"/>
              </a:rPr>
              <a:t>, Alberta</a:t>
            </a:r>
          </a:p>
          <a:p>
            <a:endParaRPr lang="en-US" sz="1200" dirty="0">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Daniel Ngui, MD</a:t>
            </a:r>
            <a:endParaRPr lang="en-CA" sz="1200" dirty="0">
              <a:solidFill>
                <a:srgbClr val="13A985"/>
              </a:solidFill>
              <a:latin typeface="Arial Narrow" panose="020B0606020202030204" pitchFamily="34" charset="0"/>
              <a:cs typeface="Lato"/>
            </a:endParaRPr>
          </a:p>
          <a:p>
            <a:r>
              <a:rPr lang="en-US" sz="1200" dirty="0">
                <a:latin typeface="Arial Narrow" panose="020B0606020202030204" pitchFamily="34" charset="0"/>
                <a:cs typeface="Lato"/>
              </a:rPr>
              <a:t>Family Physician</a:t>
            </a:r>
            <a:br>
              <a:rPr lang="en-US" sz="1200" dirty="0">
                <a:latin typeface="Arial Narrow" panose="020B0606020202030204" pitchFamily="34" charset="0"/>
                <a:cs typeface="Lato"/>
              </a:rPr>
            </a:br>
            <a:r>
              <a:rPr lang="en-US" sz="1200" dirty="0">
                <a:latin typeface="Arial Narrow" panose="020B0606020202030204" pitchFamily="34" charset="0"/>
                <a:cs typeface="Lato"/>
              </a:rPr>
              <a:t>Clinical Lead, Fraser Street Medical </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Clinical Associate Professor</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UBC Department of Family Medicine</a:t>
            </a:r>
            <a:br>
              <a:rPr lang="en-US" sz="1200" dirty="0">
                <a:latin typeface="Arial Narrow" panose="020B0606020202030204" pitchFamily="34" charset="0"/>
                <a:cs typeface="Lato"/>
              </a:rPr>
            </a:br>
            <a:r>
              <a:rPr lang="en-US" sz="1200" dirty="0">
                <a:latin typeface="Arial Narrow" panose="020B0606020202030204" pitchFamily="34" charset="0"/>
                <a:cs typeface="Lato"/>
              </a:rPr>
              <a:t>Vancouver, British Columbia</a:t>
            </a:r>
            <a:endParaRPr lang="en-CA" sz="1200" dirty="0">
              <a:latin typeface="Arial Narrow" panose="020B0606020202030204" pitchFamily="34" charset="0"/>
              <a:cs typeface="Lato"/>
            </a:endParaRPr>
          </a:p>
          <a:p>
            <a:r>
              <a:rPr lang="en-US" sz="1200" dirty="0">
                <a:latin typeface="Arial Narrow" panose="020B0606020202030204" pitchFamily="34" charset="0"/>
                <a:cs typeface="Lato"/>
              </a:rPr>
              <a:t> </a:t>
            </a:r>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1200" b="0" i="0" u="none" strike="noStrike" kern="1200" cap="none" spc="0" normalizeH="0" baseline="0" noProof="0" dirty="0">
              <a:ln>
                <a:noFill/>
              </a:ln>
              <a:solidFill>
                <a:schemeClr val="tx1">
                  <a:tint val="75000"/>
                </a:schemeClr>
              </a:solidFill>
              <a:effectLst/>
              <a:uLnTx/>
              <a:uFillTx/>
              <a:latin typeface="Arial Narrow" panose="020B0606020202030204" pitchFamily="34" charset="0"/>
              <a:cs typeface="Lato"/>
            </a:endParaRPr>
          </a:p>
        </p:txBody>
      </p:sp>
      <p:sp>
        <p:nvSpPr>
          <p:cNvPr id="14" name="TextBox 13">
            <a:extLst>
              <a:ext uri="{FF2B5EF4-FFF2-40B4-BE49-F238E27FC236}">
                <a16:creationId xmlns:a16="http://schemas.microsoft.com/office/drawing/2014/main" id="{D4B6DD81-C344-4D8B-B1A8-7C4B2327C9EE}"/>
              </a:ext>
            </a:extLst>
          </p:cNvPr>
          <p:cNvSpPr txBox="1"/>
          <p:nvPr/>
        </p:nvSpPr>
        <p:spPr>
          <a:xfrm>
            <a:off x="79848" y="1373072"/>
            <a:ext cx="2221464" cy="4893647"/>
          </a:xfrm>
          <a:prstGeom prst="rect">
            <a:avLst/>
          </a:prstGeom>
          <a:noFill/>
        </p:spPr>
        <p:txBody>
          <a:bodyPr wrap="square" rtlCol="0">
            <a:spAutoFit/>
          </a:bodyPr>
          <a:lstStyle/>
          <a:p>
            <a:r>
              <a:rPr lang="en-US" sz="1200" b="1" dirty="0">
                <a:solidFill>
                  <a:srgbClr val="13A985"/>
                </a:solidFill>
                <a:latin typeface="Arial Narrow" panose="020B0606020202030204" pitchFamily="34" charset="0"/>
                <a:cs typeface="Lato"/>
              </a:rPr>
              <a:t>George </a:t>
            </a:r>
            <a:r>
              <a:rPr lang="en-US" sz="1200" b="1" dirty="0" err="1">
                <a:solidFill>
                  <a:srgbClr val="13A985"/>
                </a:solidFill>
                <a:latin typeface="Arial Narrow" panose="020B0606020202030204" pitchFamily="34" charset="0"/>
                <a:cs typeface="Lato"/>
              </a:rPr>
              <a:t>Honos</a:t>
            </a:r>
            <a:r>
              <a:rPr lang="en-US" sz="1200" b="1" dirty="0">
                <a:solidFill>
                  <a:srgbClr val="13A985"/>
                </a:solidFill>
                <a:latin typeface="Arial Narrow" panose="020B0606020202030204" pitchFamily="34" charset="0"/>
                <a:cs typeface="Lato"/>
              </a:rPr>
              <a:t>, MD</a:t>
            </a:r>
            <a:br>
              <a:rPr lang="en-US" sz="1200" b="1" dirty="0">
                <a:solidFill>
                  <a:srgbClr val="13A985"/>
                </a:solidFill>
                <a:latin typeface="Arial Narrow" panose="020B0606020202030204" pitchFamily="34" charset="0"/>
                <a:cs typeface="Lato"/>
              </a:rPr>
            </a:br>
            <a:r>
              <a:rPr lang="en-US" sz="1200" b="1" dirty="0">
                <a:solidFill>
                  <a:srgbClr val="13A985"/>
                </a:solidFill>
                <a:latin typeface="Arial Narrow" panose="020B0606020202030204" pitchFamily="34" charset="0"/>
                <a:cs typeface="Lato"/>
              </a:rPr>
              <a:t>Clinical Conundrums Program </a:t>
            </a:r>
            <a:r>
              <a:rPr lang="en-US" sz="1200" b="1" i="1" dirty="0">
                <a:solidFill>
                  <a:srgbClr val="13A985"/>
                </a:solidFill>
                <a:latin typeface="Arial Narrow" panose="020B0606020202030204" pitchFamily="34" charset="0"/>
                <a:cs typeface="Lato"/>
              </a:rPr>
              <a:t>Chair</a:t>
            </a:r>
          </a:p>
          <a:p>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Chief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Medical Director of CV Program, CHUM</a:t>
            </a:r>
            <a:br>
              <a:rPr lang="en-CA" sz="1200" dirty="0">
                <a:latin typeface="Arial Narrow" panose="020B0606020202030204" pitchFamily="34" charset="0"/>
                <a:cs typeface="Lato"/>
              </a:rPr>
            </a:br>
            <a:r>
              <a:rPr lang="en-US" sz="1200" dirty="0">
                <a:latin typeface="Arial Narrow" panose="020B0606020202030204" pitchFamily="34" charset="0"/>
                <a:cs typeface="Lato"/>
              </a:rPr>
              <a:t>Associate Professor of Medicine,</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de Montréal</a:t>
            </a:r>
            <a:br>
              <a:rPr lang="en-US" sz="1200" dirty="0">
                <a:latin typeface="Arial Narrow" panose="020B0606020202030204" pitchFamily="34" charset="0"/>
                <a:cs typeface="Lato"/>
              </a:rPr>
            </a:br>
            <a:r>
              <a:rPr lang="en-US" sz="1200" dirty="0">
                <a:latin typeface="Arial Narrow" panose="020B0606020202030204" pitchFamily="34" charset="0"/>
                <a:cs typeface="Lato"/>
              </a:rPr>
              <a:t>Montreal, Quebec</a:t>
            </a:r>
          </a:p>
          <a:p>
            <a:endParaRPr lang="en-US" sz="1200" dirty="0">
              <a:solidFill>
                <a:srgbClr val="13A985"/>
              </a:solidFill>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Jacques Bouchard MD </a:t>
            </a:r>
          </a:p>
          <a:p>
            <a:r>
              <a:rPr lang="en-US" sz="1200" dirty="0">
                <a:latin typeface="Arial Narrow" panose="020B0606020202030204" pitchFamily="34" charset="0"/>
                <a:cs typeface="Lato"/>
              </a:rPr>
              <a:t>Associate professor of clinical medicine </a:t>
            </a:r>
          </a:p>
          <a:p>
            <a:r>
              <a:rPr lang="en-US" sz="1200" dirty="0" err="1">
                <a:latin typeface="Arial Narrow" panose="020B0606020202030204" pitchFamily="34" charset="0"/>
                <a:cs typeface="Lato"/>
              </a:rPr>
              <a:t>Université</a:t>
            </a:r>
            <a:r>
              <a:rPr lang="en-US" sz="1200" dirty="0">
                <a:latin typeface="Arial Narrow" panose="020B0606020202030204" pitchFamily="34" charset="0"/>
                <a:cs typeface="Lato"/>
              </a:rPr>
              <a:t> Laval , Québec </a:t>
            </a:r>
          </a:p>
          <a:p>
            <a:r>
              <a:rPr lang="en-US" sz="1200" dirty="0">
                <a:latin typeface="Arial Narrow" panose="020B0606020202030204" pitchFamily="34" charset="0"/>
                <a:cs typeface="Lato"/>
              </a:rPr>
              <a:t>Head medicine department </a:t>
            </a:r>
          </a:p>
          <a:p>
            <a:r>
              <a:rPr lang="en-US" sz="1200" dirty="0" err="1">
                <a:latin typeface="Arial Narrow" panose="020B0606020202030204" pitchFamily="34" charset="0"/>
                <a:cs typeface="Lato"/>
              </a:rPr>
              <a:t>Hôpital</a:t>
            </a:r>
            <a:r>
              <a:rPr lang="en-US" sz="1200" dirty="0">
                <a:latin typeface="Arial Narrow" panose="020B0606020202030204" pitchFamily="34" charset="0"/>
                <a:cs typeface="Lato"/>
              </a:rPr>
              <a:t> de la </a:t>
            </a:r>
            <a:r>
              <a:rPr lang="en-US" sz="1200" dirty="0" err="1">
                <a:latin typeface="Arial Narrow" panose="020B0606020202030204" pitchFamily="34" charset="0"/>
                <a:cs typeface="Lato"/>
              </a:rPr>
              <a:t>Malbaie</a:t>
            </a:r>
            <a:r>
              <a:rPr lang="en-US" sz="1200" dirty="0">
                <a:latin typeface="Arial Narrow" panose="020B0606020202030204" pitchFamily="34" charset="0"/>
                <a:cs typeface="Lato"/>
              </a:rPr>
              <a:t> . Québec</a:t>
            </a:r>
          </a:p>
          <a:p>
            <a:endParaRPr lang="en-CA" sz="1200" dirty="0">
              <a:latin typeface="Arial Narrow" panose="020B0606020202030204" pitchFamily="34" charset="0"/>
              <a:cs typeface="Lato"/>
            </a:endParaRPr>
          </a:p>
          <a:p>
            <a:r>
              <a:rPr lang="en-US" sz="1200" b="1" dirty="0">
                <a:solidFill>
                  <a:srgbClr val="13A985"/>
                </a:solidFill>
                <a:latin typeface="Arial Narrow" panose="020B0606020202030204" pitchFamily="34" charset="0"/>
                <a:cs typeface="Lato"/>
              </a:rPr>
              <a:t>Jason Andrade MD </a:t>
            </a:r>
          </a:p>
          <a:p>
            <a:r>
              <a:rPr lang="en-US" sz="1200" dirty="0">
                <a:latin typeface="Arial Narrow" panose="020B0606020202030204" pitchFamily="34" charset="0"/>
                <a:cs typeface="Lato"/>
              </a:rPr>
              <a:t>Clinical Assistant Professor</a:t>
            </a:r>
          </a:p>
          <a:p>
            <a:r>
              <a:rPr lang="en-US" sz="1200" dirty="0">
                <a:latin typeface="Arial Narrow" panose="020B0606020202030204" pitchFamily="34" charset="0"/>
                <a:cs typeface="Lato"/>
              </a:rPr>
              <a:t>University of British Columbia</a:t>
            </a:r>
          </a:p>
          <a:p>
            <a:r>
              <a:rPr lang="en-US" sz="1200" dirty="0">
                <a:latin typeface="Arial Narrow" panose="020B0606020202030204" pitchFamily="34" charset="0"/>
                <a:cs typeface="Lato"/>
              </a:rPr>
              <a:t>Director, Atrial Fibrillation Clinic, </a:t>
            </a:r>
            <a:r>
              <a:rPr lang="en-US" sz="1200" dirty="0" err="1">
                <a:latin typeface="Arial Narrow" panose="020B0606020202030204" pitchFamily="34" charset="0"/>
                <a:cs typeface="Lato"/>
              </a:rPr>
              <a:t>Electrodiagnostics</a:t>
            </a:r>
            <a:r>
              <a:rPr lang="en-US" sz="1200" dirty="0">
                <a:latin typeface="Arial Narrow" panose="020B0606020202030204" pitchFamily="34" charset="0"/>
                <a:cs typeface="Lato"/>
              </a:rPr>
              <a:t>, and Cardiac Electrophysiology</a:t>
            </a:r>
          </a:p>
          <a:p>
            <a:endParaRPr lang="en-CA" sz="1200" dirty="0">
              <a:latin typeface="Arial Narrow" panose="020B0606020202030204" pitchFamily="34" charset="0"/>
              <a:cs typeface="Lato"/>
            </a:endParaRPr>
          </a:p>
          <a:p>
            <a:endParaRPr lang="en-US" sz="1200" dirty="0">
              <a:latin typeface="Arial Narrow" panose="020B0606020202030204" pitchFamily="34" charset="0"/>
              <a:cs typeface="Lato"/>
            </a:endParaRPr>
          </a:p>
        </p:txBody>
      </p:sp>
      <p:sp>
        <p:nvSpPr>
          <p:cNvPr id="15" name="Rectangle 14">
            <a:extLst>
              <a:ext uri="{FF2B5EF4-FFF2-40B4-BE49-F238E27FC236}">
                <a16:creationId xmlns:a16="http://schemas.microsoft.com/office/drawing/2014/main" id="{415B1049-5C85-4F60-98E8-F09F3DA59F75}"/>
              </a:ext>
            </a:extLst>
          </p:cNvPr>
          <p:cNvSpPr/>
          <p:nvPr/>
        </p:nvSpPr>
        <p:spPr>
          <a:xfrm>
            <a:off x="2301312" y="1361392"/>
            <a:ext cx="2550088" cy="4552015"/>
          </a:xfrm>
          <a:prstGeom prst="rect">
            <a:avLst/>
          </a:prstGeom>
        </p:spPr>
        <p:txBody>
          <a:bodyPr wrap="square">
            <a:spAutoFit/>
          </a:bodyPr>
          <a:lstStyle/>
          <a:p>
            <a:r>
              <a:rPr lang="en-US" sz="1200" b="1" dirty="0">
                <a:solidFill>
                  <a:srgbClr val="13A985"/>
                </a:solidFill>
                <a:latin typeface="Arial Narrow" panose="020B0606020202030204" pitchFamily="34" charset="0"/>
                <a:cs typeface="Lato"/>
              </a:rPr>
              <a:t>Paul Dorian, MD</a:t>
            </a:r>
            <a:br>
              <a:rPr lang="en-US" sz="1200" b="1" dirty="0">
                <a:latin typeface="Arial Narrow" panose="020B0606020202030204" pitchFamily="34" charset="0"/>
                <a:cs typeface="Lato"/>
              </a:rPr>
            </a:br>
            <a:r>
              <a:rPr lang="en-US" sz="1200" dirty="0">
                <a:latin typeface="Arial Narrow" panose="020B0606020202030204" pitchFamily="34" charset="0"/>
                <a:cs typeface="Lato"/>
              </a:rPr>
              <a:t>Cardiologist </a:t>
            </a:r>
            <a:br>
              <a:rPr lang="en-US" sz="1200" dirty="0">
                <a:latin typeface="Arial Narrow" panose="020B0606020202030204" pitchFamily="34" charset="0"/>
                <a:cs typeface="Lato"/>
              </a:rPr>
            </a:br>
            <a:r>
              <a:rPr lang="en-US" sz="1200" dirty="0">
                <a:latin typeface="Arial Narrow" panose="020B0606020202030204" pitchFamily="34" charset="0"/>
                <a:cs typeface="Lato"/>
              </a:rPr>
              <a:t>Director, Division of Cardiology</a:t>
            </a:r>
            <a:br>
              <a:rPr lang="en-CA" sz="1200" dirty="0">
                <a:latin typeface="Arial Narrow" panose="020B0606020202030204" pitchFamily="34" charset="0"/>
                <a:cs typeface="Lato"/>
              </a:rPr>
            </a:br>
            <a:r>
              <a:rPr lang="en-US" sz="1200" dirty="0">
                <a:latin typeface="Arial Narrow" panose="020B0606020202030204" pitchFamily="34" charset="0"/>
                <a:cs typeface="Lato"/>
              </a:rPr>
              <a:t>Professor of Medicine</a:t>
            </a:r>
            <a:br>
              <a:rPr lang="en-CA" sz="1200" dirty="0">
                <a:latin typeface="Arial Narrow" panose="020B0606020202030204" pitchFamily="34" charset="0"/>
                <a:cs typeface="Lato"/>
              </a:rPr>
            </a:br>
            <a:r>
              <a:rPr lang="en-US" sz="1200" dirty="0">
                <a:latin typeface="Arial Narrow" panose="020B0606020202030204" pitchFamily="34" charset="0"/>
                <a:cs typeface="Lato"/>
              </a:rPr>
              <a:t>St. Michael's Hospital </a:t>
            </a:r>
            <a:br>
              <a:rPr lang="en-CA" sz="1200" dirty="0">
                <a:latin typeface="Arial Narrow" panose="020B0606020202030204" pitchFamily="34" charset="0"/>
                <a:cs typeface="Lato"/>
              </a:rPr>
            </a:br>
            <a:r>
              <a:rPr lang="en-US" sz="1200" dirty="0">
                <a:latin typeface="Arial Narrow" panose="020B0606020202030204" pitchFamily="34" charset="0"/>
                <a:cs typeface="Lato"/>
              </a:rPr>
              <a:t>University of Toronto</a:t>
            </a:r>
            <a:br>
              <a:rPr lang="en-US" sz="1200" dirty="0">
                <a:latin typeface="Arial Narrow" panose="020B0606020202030204" pitchFamily="34" charset="0"/>
                <a:cs typeface="Lato"/>
              </a:rPr>
            </a:br>
            <a:r>
              <a:rPr lang="en-US" sz="1200" dirty="0" err="1">
                <a:latin typeface="Arial Narrow" panose="020B0606020202030204" pitchFamily="34" charset="0"/>
                <a:cs typeface="Lato"/>
              </a:rPr>
              <a:t>Toronto</a:t>
            </a:r>
            <a:r>
              <a:rPr lang="en-US" sz="1200" dirty="0">
                <a:latin typeface="Arial Narrow" panose="020B0606020202030204" pitchFamily="34" charset="0"/>
                <a:cs typeface="Lato"/>
              </a:rPr>
              <a:t>, Ontario</a:t>
            </a:r>
          </a:p>
          <a:p>
            <a:endParaRPr lang="en-US" sz="1200" b="1" dirty="0">
              <a:solidFill>
                <a:srgbClr val="7A3A74"/>
              </a:solidFill>
              <a:latin typeface="Arial Narrow" panose="020B0606020202030204" pitchFamily="34" charset="0"/>
              <a:cs typeface="Lato"/>
            </a:endParaRPr>
          </a:p>
          <a:p>
            <a:endParaRPr lang="en-CA" sz="1200" dirty="0">
              <a:solidFill>
                <a:srgbClr val="7A3A74"/>
              </a:solidFill>
              <a:latin typeface="Arial Narrow" panose="020B0606020202030204" pitchFamily="34" charset="0"/>
              <a:cs typeface="Lato"/>
            </a:endParaRPr>
          </a:p>
          <a:p>
            <a:r>
              <a:rPr lang="en-CA" sz="1200" b="1" dirty="0">
                <a:solidFill>
                  <a:srgbClr val="13A985"/>
                </a:solidFill>
                <a:latin typeface="Arial Narrow" panose="020B0606020202030204" pitchFamily="34" charset="0"/>
                <a:cs typeface="Lato"/>
              </a:rPr>
              <a:t>Shaun Goodman, MD</a:t>
            </a:r>
          </a:p>
          <a:p>
            <a:r>
              <a:rPr lang="en-CA" sz="1200" dirty="0">
                <a:latin typeface="Arial Narrow" panose="020B0606020202030204" pitchFamily="34" charset="0"/>
                <a:cs typeface="Lato"/>
              </a:rPr>
              <a:t>Associate Head, Division of Cardiology, St. Michael's Hospital</a:t>
            </a:r>
          </a:p>
          <a:p>
            <a:r>
              <a:rPr lang="en-CA" sz="1200" dirty="0">
                <a:latin typeface="Arial Narrow" panose="020B0606020202030204" pitchFamily="34" charset="0"/>
                <a:cs typeface="Lato"/>
              </a:rPr>
              <a:t>Professor and Heart &amp; Stroke Foundation of Ontario (Polo) Chair, Department of Medicine, University of Toronto</a:t>
            </a:r>
          </a:p>
          <a:p>
            <a:r>
              <a:rPr lang="en-CA" sz="1200" dirty="0">
                <a:latin typeface="Arial Narrow" panose="020B0606020202030204" pitchFamily="34" charset="0"/>
                <a:cs typeface="Lato"/>
              </a:rPr>
              <a:t>Adjunct Professor, Department of Medicine, University of Alberta</a:t>
            </a:r>
            <a:endParaRPr lang="en-US" sz="1200" dirty="0">
              <a:latin typeface="Arial Narrow" panose="020B0606020202030204" pitchFamily="34" charset="0"/>
              <a:cs typeface="Lato"/>
            </a:endParaRPr>
          </a:p>
          <a:p>
            <a:endParaRPr lang="en-CA" sz="1200" dirty="0">
              <a:latin typeface="Arial Narrow" panose="020B0606020202030204" pitchFamily="34" charset="0"/>
              <a:cs typeface="Lato"/>
            </a:endParaRPr>
          </a:p>
          <a:p>
            <a:endParaRPr lang="en-CA" dirty="0">
              <a:latin typeface="Arial Narrow" panose="020B0606020202030204" pitchFamily="34" charset="0"/>
              <a:cs typeface="Lato"/>
            </a:endParaRPr>
          </a:p>
          <a:p>
            <a:pPr>
              <a:lnSpc>
                <a:spcPct val="110000"/>
              </a:lnSpc>
            </a:pPr>
            <a:endParaRPr lang="en-CA" dirty="0">
              <a:latin typeface="Arial Narrow" panose="020B0606020202030204" pitchFamily="34" charset="0"/>
              <a:cs typeface="Lato"/>
            </a:endParaRPr>
          </a:p>
          <a:p>
            <a:pPr>
              <a:lnSpc>
                <a:spcPct val="50000"/>
              </a:lnSpc>
            </a:pPr>
            <a:endParaRPr lang="en-US" dirty="0">
              <a:solidFill>
                <a:srgbClr val="C00000"/>
              </a:solidFill>
              <a:latin typeface="Arial Narrow" panose="020B0606020202030204" pitchFamily="34" charset="0"/>
              <a:cs typeface="Lato"/>
            </a:endParaRPr>
          </a:p>
          <a:p>
            <a:pPr>
              <a:lnSpc>
                <a:spcPct val="50000"/>
              </a:lnSpc>
            </a:pPr>
            <a:endParaRPr lang="en-CA" dirty="0">
              <a:solidFill>
                <a:srgbClr val="C00000"/>
              </a:solidFill>
              <a:latin typeface="Arial Narrow" panose="020B0606020202030204" pitchFamily="34" charset="0"/>
              <a:cs typeface="Lato"/>
            </a:endParaRPr>
          </a:p>
          <a:p>
            <a:endParaRPr lang="en-CA" dirty="0">
              <a:latin typeface="Arial Narrow" panose="020B0606020202030204" pitchFamily="34" charset="0"/>
              <a:cs typeface="Lato"/>
            </a:endParaRPr>
          </a:p>
        </p:txBody>
      </p:sp>
      <p:pic>
        <p:nvPicPr>
          <p:cNvPr id="10" name="Picture 9" descr="A close up of a sign&#10;&#10;Description automatically generated">
            <a:extLst>
              <a:ext uri="{FF2B5EF4-FFF2-40B4-BE49-F238E27FC236}">
                <a16:creationId xmlns:a16="http://schemas.microsoft.com/office/drawing/2014/main" id="{B46969EF-6C19-44F5-B335-6F0E60A6D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723204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580039"/>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B40CFE88-09F7-4B68-9F43-DB570E9333F4}"/>
              </a:ext>
            </a:extLst>
          </p:cNvPr>
          <p:cNvSpPr/>
          <p:nvPr/>
        </p:nvSpPr>
        <p:spPr>
          <a:xfrm>
            <a:off x="3413880" y="3653757"/>
            <a:ext cx="731520" cy="731520"/>
          </a:xfrm>
          <a:prstGeom prst="ellipse">
            <a:avLst/>
          </a:prstGeom>
          <a:solidFill>
            <a:srgbClr val="98F6C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pic>
        <p:nvPicPr>
          <p:cNvPr id="17" name="Graphic 16" descr="Return">
            <a:hlinkClick r:id="rId4" action="ppaction://hlinksldjump"/>
            <a:extLst>
              <a:ext uri="{FF2B5EF4-FFF2-40B4-BE49-F238E27FC236}">
                <a16:creationId xmlns:a16="http://schemas.microsoft.com/office/drawing/2014/main" id="{B01483F8-0640-426F-B10B-FA22CAF757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3534585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18424"/>
            <a:ext cx="6873876" cy="892552"/>
          </a:xfrm>
          <a:prstGeom prst="rect">
            <a:avLst/>
          </a:prstGeom>
          <a:noFill/>
        </p:spPr>
        <p:txBody>
          <a:bodyPr wrap="square">
            <a:spAutoFit/>
          </a:bodyPr>
          <a:lstStyle/>
          <a:p>
            <a:pPr lvl="0">
              <a:defRPr/>
            </a:pPr>
            <a:r>
              <a:rPr lang="en-US" sz="2600" b="1" dirty="0">
                <a:solidFill>
                  <a:prstClr val="black">
                    <a:lumMod val="75000"/>
                    <a:lumOff val="25000"/>
                  </a:prstClr>
                </a:solidFill>
                <a:latin typeface="Arial Narrow" panose="020B0606020202030204" pitchFamily="34" charset="0"/>
                <a:cs typeface="Aharoni" panose="02010803020104030203" pitchFamily="2" charset="-79"/>
              </a:rPr>
              <a:t>Pharmacokinetic Characteristics and Primary Routes of Clearance of Oral Anticoagulant Agents </a:t>
            </a:r>
          </a:p>
        </p:txBody>
      </p:sp>
      <p:sp>
        <p:nvSpPr>
          <p:cNvPr id="12" name="Text Box 3">
            <a:extLst>
              <a:ext uri="{FF2B5EF4-FFF2-40B4-BE49-F238E27FC236}">
                <a16:creationId xmlns:a16="http://schemas.microsoft.com/office/drawing/2014/main" id="{10FB74A0-CEC6-4DC4-8E46-D47DFC5A2CC5}"/>
              </a:ext>
            </a:extLst>
          </p:cNvPr>
          <p:cNvSpPr txBox="1">
            <a:spLocks noChangeArrowheads="1"/>
          </p:cNvSpPr>
          <p:nvPr/>
        </p:nvSpPr>
        <p:spPr bwMode="auto">
          <a:xfrm>
            <a:off x="146654" y="6411600"/>
            <a:ext cx="4767411" cy="369332"/>
          </a:xfrm>
          <a:prstGeom prst="rect">
            <a:avLst/>
          </a:prstGeom>
          <a:noFill/>
          <a:ln w="9525">
            <a:noFill/>
            <a:miter lim="800000"/>
            <a:headEnd/>
            <a:tailEnd/>
          </a:ln>
        </p:spPr>
        <p:txBody>
          <a:bodyPr wrap="square">
            <a:spAutoFit/>
          </a:bodyPr>
          <a:lstStyle/>
          <a:p>
            <a:pPr defTabSz="914400"/>
            <a:r>
              <a:rPr lang="en-CA" sz="900" dirty="0">
                <a:solidFill>
                  <a:schemeClr val="bg1"/>
                </a:solidFill>
                <a:latin typeface="Arial Narrow" panose="020B0606020202030204" pitchFamily="34" charset="0"/>
              </a:rPr>
              <a:t>Qamar A et al. Oral Anticoagulation in Patients with Liver Disease. J Am Coll </a:t>
            </a:r>
            <a:r>
              <a:rPr lang="en-CA" sz="900" dirty="0" err="1">
                <a:solidFill>
                  <a:schemeClr val="bg1"/>
                </a:solidFill>
                <a:latin typeface="Arial Narrow" panose="020B0606020202030204" pitchFamily="34" charset="0"/>
              </a:rPr>
              <a:t>Cardiol</a:t>
            </a:r>
            <a:r>
              <a:rPr lang="en-CA" sz="900" dirty="0">
                <a:solidFill>
                  <a:schemeClr val="bg1"/>
                </a:solidFill>
                <a:latin typeface="Arial Narrow" panose="020B0606020202030204" pitchFamily="34" charset="0"/>
              </a:rPr>
              <a:t> 2018;71:2162-2175</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alt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Lato"/>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pic>
        <p:nvPicPr>
          <p:cNvPr id="14" name="Picture 13" descr="A close up of a logo&#10;&#10;Description automatically generated">
            <a:extLst>
              <a:ext uri="{FF2B5EF4-FFF2-40B4-BE49-F238E27FC236}">
                <a16:creationId xmlns:a16="http://schemas.microsoft.com/office/drawing/2014/main" id="{5069BAFC-5245-4E95-8DCE-FB40C546073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5189" y="2002237"/>
            <a:ext cx="1764577" cy="1150505"/>
          </a:xfrm>
          <a:prstGeom prst="rect">
            <a:avLst/>
          </a:prstGeom>
        </p:spPr>
      </p:pic>
      <p:pic>
        <p:nvPicPr>
          <p:cNvPr id="16" name="Picture 15">
            <a:extLst>
              <a:ext uri="{FF2B5EF4-FFF2-40B4-BE49-F238E27FC236}">
                <a16:creationId xmlns:a16="http://schemas.microsoft.com/office/drawing/2014/main" id="{3662A86C-BBEA-4A75-BDAB-43F185511088}"/>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6872" y="2066705"/>
            <a:ext cx="752574" cy="470359"/>
          </a:xfrm>
          <a:prstGeom prst="rect">
            <a:avLst/>
          </a:prstGeom>
        </p:spPr>
      </p:pic>
      <p:sp>
        <p:nvSpPr>
          <p:cNvPr id="17" name="TextBox 16">
            <a:extLst>
              <a:ext uri="{FF2B5EF4-FFF2-40B4-BE49-F238E27FC236}">
                <a16:creationId xmlns:a16="http://schemas.microsoft.com/office/drawing/2014/main" id="{0FFB15A8-5808-4EDE-8068-A47C9D66718A}"/>
              </a:ext>
            </a:extLst>
          </p:cNvPr>
          <p:cNvSpPr txBox="1"/>
          <p:nvPr/>
        </p:nvSpPr>
        <p:spPr>
          <a:xfrm>
            <a:off x="1333099" y="1330380"/>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Warfarin</a:t>
            </a:r>
            <a:endParaRPr lang="en-US" sz="1600" b="1" dirty="0">
              <a:latin typeface="Arial Narrow" panose="020B0606020202030204" pitchFamily="34" charset="0"/>
            </a:endParaRPr>
          </a:p>
        </p:txBody>
      </p:sp>
      <p:cxnSp>
        <p:nvCxnSpPr>
          <p:cNvPr id="19" name="Straight Arrow Connector 18">
            <a:extLst>
              <a:ext uri="{FF2B5EF4-FFF2-40B4-BE49-F238E27FC236}">
                <a16:creationId xmlns:a16="http://schemas.microsoft.com/office/drawing/2014/main" id="{5F08371F-4C9D-4EF8-B9C4-33121EFBA330}"/>
              </a:ext>
            </a:extLst>
          </p:cNvPr>
          <p:cNvCxnSpPr/>
          <p:nvPr/>
        </p:nvCxnSpPr>
        <p:spPr>
          <a:xfrm flipH="1">
            <a:off x="1312645" y="1665115"/>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A208EC6-CF80-4A05-A84E-AFE2D5626BBC}"/>
              </a:ext>
            </a:extLst>
          </p:cNvPr>
          <p:cNvCxnSpPr>
            <a:cxnSpLocks/>
          </p:cNvCxnSpPr>
          <p:nvPr/>
        </p:nvCxnSpPr>
        <p:spPr>
          <a:xfrm>
            <a:off x="2173706" y="1665115"/>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042679E-E1F4-46DB-A3FA-43A87877EB47}"/>
              </a:ext>
            </a:extLst>
          </p:cNvPr>
          <p:cNvSpPr txBox="1"/>
          <p:nvPr/>
        </p:nvSpPr>
        <p:spPr>
          <a:xfrm>
            <a:off x="1985051" y="2048670"/>
            <a:ext cx="1097280" cy="461665"/>
          </a:xfrm>
          <a:prstGeom prst="rect">
            <a:avLst/>
          </a:prstGeom>
          <a:noFill/>
        </p:spPr>
        <p:txBody>
          <a:bodyPr wrap="square" rtlCol="0">
            <a:spAutoFit/>
          </a:bodyPr>
          <a:lstStyle/>
          <a:p>
            <a:pPr algn="ctr"/>
            <a:r>
              <a:rPr lang="en-CA" sz="1200" dirty="0">
                <a:latin typeface="Arial Narrow" panose="020B0606020202030204" pitchFamily="34" charset="0"/>
              </a:rPr>
              <a:t>0% Renal elimination</a:t>
            </a:r>
            <a:endParaRPr lang="en-US" sz="1200" dirty="0">
              <a:latin typeface="Arial Narrow" panose="020B0606020202030204" pitchFamily="34" charset="0"/>
            </a:endParaRPr>
          </a:p>
        </p:txBody>
      </p:sp>
      <p:cxnSp>
        <p:nvCxnSpPr>
          <p:cNvPr id="22" name="Straight Arrow Connector 21">
            <a:extLst>
              <a:ext uri="{FF2B5EF4-FFF2-40B4-BE49-F238E27FC236}">
                <a16:creationId xmlns:a16="http://schemas.microsoft.com/office/drawing/2014/main" id="{119F0A27-99AC-46D8-A2D3-1FD46DFE7388}"/>
              </a:ext>
            </a:extLst>
          </p:cNvPr>
          <p:cNvCxnSpPr>
            <a:cxnSpLocks/>
          </p:cNvCxnSpPr>
          <p:nvPr/>
        </p:nvCxnSpPr>
        <p:spPr>
          <a:xfrm flipH="1">
            <a:off x="1080034" y="2761338"/>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E9B2172-80E7-40A0-9BC4-D939FD58DA31}"/>
              </a:ext>
            </a:extLst>
          </p:cNvPr>
          <p:cNvSpPr txBox="1"/>
          <p:nvPr/>
        </p:nvSpPr>
        <p:spPr>
          <a:xfrm>
            <a:off x="531394" y="3140321"/>
            <a:ext cx="1097280" cy="461665"/>
          </a:xfrm>
          <a:prstGeom prst="rect">
            <a:avLst/>
          </a:prstGeom>
          <a:noFill/>
        </p:spPr>
        <p:txBody>
          <a:bodyPr wrap="square" rtlCol="0">
            <a:spAutoFit/>
          </a:bodyPr>
          <a:lstStyle/>
          <a:p>
            <a:pPr algn="ctr"/>
            <a:r>
              <a:rPr lang="en-CA" sz="1200" dirty="0">
                <a:latin typeface="Arial Narrow" panose="020B0606020202030204" pitchFamily="34" charset="0"/>
              </a:rPr>
              <a:t>100% Hepatic elimination</a:t>
            </a:r>
            <a:endParaRPr lang="en-US" sz="1200" dirty="0">
              <a:latin typeface="Arial Narrow" panose="020B0606020202030204" pitchFamily="34" charset="0"/>
            </a:endParaRPr>
          </a:p>
        </p:txBody>
      </p:sp>
      <p:pic>
        <p:nvPicPr>
          <p:cNvPr id="24" name="Picture 23" descr="A close up of a logo&#10;&#10;Description automatically generated">
            <a:extLst>
              <a:ext uri="{FF2B5EF4-FFF2-40B4-BE49-F238E27FC236}">
                <a16:creationId xmlns:a16="http://schemas.microsoft.com/office/drawing/2014/main" id="{5D9D3269-0EAA-4F86-A7DD-9E578ADD168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493363" y="2028535"/>
            <a:ext cx="1542961" cy="1006011"/>
          </a:xfrm>
          <a:prstGeom prst="rect">
            <a:avLst/>
          </a:prstGeom>
        </p:spPr>
      </p:pic>
      <p:sp>
        <p:nvSpPr>
          <p:cNvPr id="25" name="TextBox 24">
            <a:extLst>
              <a:ext uri="{FF2B5EF4-FFF2-40B4-BE49-F238E27FC236}">
                <a16:creationId xmlns:a16="http://schemas.microsoft.com/office/drawing/2014/main" id="{4B27A7EA-6330-47E1-845C-84E1756897CE}"/>
              </a:ext>
            </a:extLst>
          </p:cNvPr>
          <p:cNvSpPr txBox="1"/>
          <p:nvPr/>
        </p:nvSpPr>
        <p:spPr>
          <a:xfrm>
            <a:off x="4336977" y="138815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Apixaban</a:t>
            </a:r>
            <a:endParaRPr lang="en-US" sz="1600" b="1" dirty="0">
              <a:latin typeface="Arial Narrow" panose="020B0606020202030204" pitchFamily="34" charset="0"/>
            </a:endParaRPr>
          </a:p>
        </p:txBody>
      </p:sp>
      <p:cxnSp>
        <p:nvCxnSpPr>
          <p:cNvPr id="26" name="Straight Arrow Connector 25">
            <a:extLst>
              <a:ext uri="{FF2B5EF4-FFF2-40B4-BE49-F238E27FC236}">
                <a16:creationId xmlns:a16="http://schemas.microsoft.com/office/drawing/2014/main" id="{21583D7F-FE83-48CA-A298-20CA5261E0B1}"/>
              </a:ext>
            </a:extLst>
          </p:cNvPr>
          <p:cNvCxnSpPr/>
          <p:nvPr/>
        </p:nvCxnSpPr>
        <p:spPr>
          <a:xfrm flipH="1">
            <a:off x="4365425" y="1715818"/>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79EC062-0C52-434E-BD8D-FFAF91A5B11D}"/>
              </a:ext>
            </a:extLst>
          </p:cNvPr>
          <p:cNvCxnSpPr>
            <a:cxnSpLocks/>
          </p:cNvCxnSpPr>
          <p:nvPr/>
        </p:nvCxnSpPr>
        <p:spPr>
          <a:xfrm>
            <a:off x="5226486" y="1715818"/>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A1902B7-4217-4667-A185-A802C28336B9}"/>
              </a:ext>
            </a:extLst>
          </p:cNvPr>
          <p:cNvCxnSpPr>
            <a:cxnSpLocks/>
          </p:cNvCxnSpPr>
          <p:nvPr/>
        </p:nvCxnSpPr>
        <p:spPr>
          <a:xfrm flipH="1">
            <a:off x="4365425" y="2758204"/>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6DA81D7-2BBD-44A3-AD5D-DADD29B79F1A}"/>
              </a:ext>
            </a:extLst>
          </p:cNvPr>
          <p:cNvSpPr txBox="1"/>
          <p:nvPr/>
        </p:nvSpPr>
        <p:spPr>
          <a:xfrm>
            <a:off x="3816785" y="3137187"/>
            <a:ext cx="1097280" cy="461665"/>
          </a:xfrm>
          <a:prstGeom prst="rect">
            <a:avLst/>
          </a:prstGeom>
          <a:noFill/>
        </p:spPr>
        <p:txBody>
          <a:bodyPr wrap="square" rtlCol="0">
            <a:spAutoFit/>
          </a:bodyPr>
          <a:lstStyle/>
          <a:p>
            <a:pPr algn="ctr"/>
            <a:r>
              <a:rPr lang="en-CA" sz="1200" dirty="0">
                <a:latin typeface="Arial Narrow" panose="020B0606020202030204" pitchFamily="34" charset="0"/>
              </a:rPr>
              <a:t>75% Hepatic elimination</a:t>
            </a:r>
            <a:endParaRPr lang="en-US" sz="1200" dirty="0">
              <a:latin typeface="Arial Narrow" panose="020B0606020202030204" pitchFamily="34" charset="0"/>
            </a:endParaRPr>
          </a:p>
        </p:txBody>
      </p:sp>
      <p:cxnSp>
        <p:nvCxnSpPr>
          <p:cNvPr id="30" name="Straight Arrow Connector 29">
            <a:extLst>
              <a:ext uri="{FF2B5EF4-FFF2-40B4-BE49-F238E27FC236}">
                <a16:creationId xmlns:a16="http://schemas.microsoft.com/office/drawing/2014/main" id="{1D8C072A-A5A3-436E-BA1F-308EDF420C10}"/>
              </a:ext>
            </a:extLst>
          </p:cNvPr>
          <p:cNvCxnSpPr>
            <a:cxnSpLocks/>
          </p:cNvCxnSpPr>
          <p:nvPr/>
        </p:nvCxnSpPr>
        <p:spPr>
          <a:xfrm flipH="1">
            <a:off x="5513239" y="2578921"/>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CB26FE11-B0DF-46D9-8DDB-8F21620227AB}"/>
              </a:ext>
            </a:extLst>
          </p:cNvPr>
          <p:cNvSpPr txBox="1"/>
          <p:nvPr/>
        </p:nvSpPr>
        <p:spPr>
          <a:xfrm>
            <a:off x="4964599" y="2997255"/>
            <a:ext cx="1097280" cy="461665"/>
          </a:xfrm>
          <a:prstGeom prst="rect">
            <a:avLst/>
          </a:prstGeom>
          <a:noFill/>
        </p:spPr>
        <p:txBody>
          <a:bodyPr wrap="square" rtlCol="0">
            <a:spAutoFit/>
          </a:bodyPr>
          <a:lstStyle/>
          <a:p>
            <a:pPr algn="ctr"/>
            <a:r>
              <a:rPr lang="en-CA" sz="1200" dirty="0">
                <a:latin typeface="Arial Narrow" panose="020B0606020202030204" pitchFamily="34" charset="0"/>
              </a:rPr>
              <a:t>25% Renal elimination</a:t>
            </a:r>
            <a:endParaRPr lang="en-US" sz="1200" dirty="0">
              <a:latin typeface="Arial Narrow" panose="020B0606020202030204" pitchFamily="34" charset="0"/>
            </a:endParaRPr>
          </a:p>
        </p:txBody>
      </p:sp>
      <p:pic>
        <p:nvPicPr>
          <p:cNvPr id="32" name="Picture 31">
            <a:extLst>
              <a:ext uri="{FF2B5EF4-FFF2-40B4-BE49-F238E27FC236}">
                <a16:creationId xmlns:a16="http://schemas.microsoft.com/office/drawing/2014/main" id="{64F313B8-DC55-4AD7-9464-3B9D2863EE1F}"/>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1309" y="2078062"/>
            <a:ext cx="2015727" cy="1259830"/>
          </a:xfrm>
          <a:prstGeom prst="rect">
            <a:avLst/>
          </a:prstGeom>
        </p:spPr>
      </p:pic>
      <p:pic>
        <p:nvPicPr>
          <p:cNvPr id="33" name="Picture 32" descr="A close up of a logo&#10;&#10;Description automatically generated">
            <a:extLst>
              <a:ext uri="{FF2B5EF4-FFF2-40B4-BE49-F238E27FC236}">
                <a16:creationId xmlns:a16="http://schemas.microsoft.com/office/drawing/2014/main" id="{0157383A-D9DB-4207-8A40-CEA1AD723BB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059746" y="2117444"/>
            <a:ext cx="707785" cy="461476"/>
          </a:xfrm>
          <a:prstGeom prst="rect">
            <a:avLst/>
          </a:prstGeom>
        </p:spPr>
      </p:pic>
      <p:sp>
        <p:nvSpPr>
          <p:cNvPr id="34" name="TextBox 33">
            <a:extLst>
              <a:ext uri="{FF2B5EF4-FFF2-40B4-BE49-F238E27FC236}">
                <a16:creationId xmlns:a16="http://schemas.microsoft.com/office/drawing/2014/main" id="{8C1F93E6-5040-49F8-A80B-A4251507370C}"/>
              </a:ext>
            </a:extLst>
          </p:cNvPr>
          <p:cNvSpPr txBox="1"/>
          <p:nvPr/>
        </p:nvSpPr>
        <p:spPr>
          <a:xfrm>
            <a:off x="7385191" y="1403514"/>
            <a:ext cx="1097280" cy="338554"/>
          </a:xfrm>
          <a:prstGeom prst="rect">
            <a:avLst/>
          </a:prstGeom>
          <a:noFill/>
        </p:spPr>
        <p:txBody>
          <a:bodyPr wrap="square" rtlCol="0">
            <a:spAutoFit/>
          </a:bodyPr>
          <a:lstStyle/>
          <a:p>
            <a:pPr algn="ctr"/>
            <a:r>
              <a:rPr lang="en-CA" sz="1600" b="1" dirty="0">
                <a:latin typeface="Arial Narrow" panose="020B0606020202030204" pitchFamily="34" charset="0"/>
              </a:rPr>
              <a:t>Dabigatran</a:t>
            </a:r>
            <a:endParaRPr lang="en-US" sz="1600" b="1" dirty="0">
              <a:latin typeface="Arial Narrow" panose="020B0606020202030204" pitchFamily="34" charset="0"/>
            </a:endParaRPr>
          </a:p>
        </p:txBody>
      </p:sp>
      <p:cxnSp>
        <p:nvCxnSpPr>
          <p:cNvPr id="35" name="Straight Arrow Connector 34">
            <a:extLst>
              <a:ext uri="{FF2B5EF4-FFF2-40B4-BE49-F238E27FC236}">
                <a16:creationId xmlns:a16="http://schemas.microsoft.com/office/drawing/2014/main" id="{6EEC4D3D-60AA-4EBA-B889-674D53C75268}"/>
              </a:ext>
            </a:extLst>
          </p:cNvPr>
          <p:cNvCxnSpPr/>
          <p:nvPr/>
        </p:nvCxnSpPr>
        <p:spPr>
          <a:xfrm flipH="1">
            <a:off x="7413639" y="1731178"/>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DB4B6EE-D8C1-40AE-8EEA-E1130DB88ECF}"/>
              </a:ext>
            </a:extLst>
          </p:cNvPr>
          <p:cNvCxnSpPr>
            <a:cxnSpLocks/>
          </p:cNvCxnSpPr>
          <p:nvPr/>
        </p:nvCxnSpPr>
        <p:spPr>
          <a:xfrm>
            <a:off x="8274700" y="1731178"/>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FCA217F-0D7B-4A06-9DA5-29D77C492C2F}"/>
              </a:ext>
            </a:extLst>
          </p:cNvPr>
          <p:cNvCxnSpPr>
            <a:cxnSpLocks/>
          </p:cNvCxnSpPr>
          <p:nvPr/>
        </p:nvCxnSpPr>
        <p:spPr>
          <a:xfrm flipH="1">
            <a:off x="7451309" y="2486074"/>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7E99BA2-7CB9-487F-978B-9B9397FFAAF8}"/>
              </a:ext>
            </a:extLst>
          </p:cNvPr>
          <p:cNvSpPr txBox="1"/>
          <p:nvPr/>
        </p:nvSpPr>
        <p:spPr>
          <a:xfrm>
            <a:off x="6916061" y="2916192"/>
            <a:ext cx="1097280" cy="461665"/>
          </a:xfrm>
          <a:prstGeom prst="rect">
            <a:avLst/>
          </a:prstGeom>
          <a:noFill/>
        </p:spPr>
        <p:txBody>
          <a:bodyPr wrap="square" rtlCol="0">
            <a:spAutoFit/>
          </a:bodyPr>
          <a:lstStyle/>
          <a:p>
            <a:pPr algn="ctr"/>
            <a:r>
              <a:rPr lang="en-CA" sz="1200" dirty="0">
                <a:latin typeface="Arial Narrow" panose="020B0606020202030204" pitchFamily="34" charset="0"/>
              </a:rPr>
              <a:t>20% Hepatic elimination</a:t>
            </a:r>
            <a:endParaRPr lang="en-US" sz="1200" dirty="0">
              <a:latin typeface="Arial Narrow" panose="020B0606020202030204" pitchFamily="34" charset="0"/>
            </a:endParaRPr>
          </a:p>
        </p:txBody>
      </p:sp>
      <p:cxnSp>
        <p:nvCxnSpPr>
          <p:cNvPr id="39" name="Straight Arrow Connector 38">
            <a:extLst>
              <a:ext uri="{FF2B5EF4-FFF2-40B4-BE49-F238E27FC236}">
                <a16:creationId xmlns:a16="http://schemas.microsoft.com/office/drawing/2014/main" id="{3450AA90-A1D4-4C37-A1CA-6C864523C75F}"/>
              </a:ext>
            </a:extLst>
          </p:cNvPr>
          <p:cNvCxnSpPr>
            <a:cxnSpLocks/>
          </p:cNvCxnSpPr>
          <p:nvPr/>
        </p:nvCxnSpPr>
        <p:spPr>
          <a:xfrm flipH="1">
            <a:off x="8561453" y="3339417"/>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0D2805A3-584D-46CB-9A0B-1A612CB46EBF}"/>
              </a:ext>
            </a:extLst>
          </p:cNvPr>
          <p:cNvSpPr txBox="1"/>
          <p:nvPr/>
        </p:nvSpPr>
        <p:spPr>
          <a:xfrm>
            <a:off x="8040272" y="3747049"/>
            <a:ext cx="1097280" cy="461665"/>
          </a:xfrm>
          <a:prstGeom prst="rect">
            <a:avLst/>
          </a:prstGeom>
          <a:noFill/>
        </p:spPr>
        <p:txBody>
          <a:bodyPr wrap="square" rtlCol="0">
            <a:spAutoFit/>
          </a:bodyPr>
          <a:lstStyle/>
          <a:p>
            <a:pPr algn="ctr"/>
            <a:r>
              <a:rPr lang="en-CA" sz="1200" dirty="0">
                <a:latin typeface="Arial Narrow" panose="020B0606020202030204" pitchFamily="34" charset="0"/>
              </a:rPr>
              <a:t>80% Renal elimination</a:t>
            </a:r>
            <a:endParaRPr lang="en-US" sz="1200" dirty="0">
              <a:latin typeface="Arial Narrow" panose="020B0606020202030204" pitchFamily="34" charset="0"/>
            </a:endParaRPr>
          </a:p>
        </p:txBody>
      </p:sp>
      <p:pic>
        <p:nvPicPr>
          <p:cNvPr id="41" name="Picture 40">
            <a:extLst>
              <a:ext uri="{FF2B5EF4-FFF2-40B4-BE49-F238E27FC236}">
                <a16:creationId xmlns:a16="http://schemas.microsoft.com/office/drawing/2014/main" id="{AADBE9AB-8205-4DBA-9770-24FBF688CAD6}"/>
              </a:ext>
            </a:extLst>
          </p:cNvPr>
          <p:cNvPicPr>
            <a:picLocks noChangeAspect="1"/>
          </p:cNvPicPr>
          <p:nvPr/>
        </p:nvPicPr>
        <p:blipFill>
          <a:blip r:embed="rId10"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9916" y="4202684"/>
            <a:ext cx="1262366" cy="788979"/>
          </a:xfrm>
          <a:prstGeom prst="rect">
            <a:avLst/>
          </a:prstGeom>
        </p:spPr>
      </p:pic>
      <p:pic>
        <p:nvPicPr>
          <p:cNvPr id="42" name="Picture 41" descr="A close up of a logo&#10;&#10;Description automatically generated">
            <a:extLst>
              <a:ext uri="{FF2B5EF4-FFF2-40B4-BE49-F238E27FC236}">
                <a16:creationId xmlns:a16="http://schemas.microsoft.com/office/drawing/2014/main" id="{ABAA1704-DD68-4D18-A729-3FA0D598FFB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762369" y="4197380"/>
            <a:ext cx="1269552" cy="827749"/>
          </a:xfrm>
          <a:prstGeom prst="rect">
            <a:avLst/>
          </a:prstGeom>
        </p:spPr>
      </p:pic>
      <p:sp>
        <p:nvSpPr>
          <p:cNvPr id="43" name="TextBox 42">
            <a:extLst>
              <a:ext uri="{FF2B5EF4-FFF2-40B4-BE49-F238E27FC236}">
                <a16:creationId xmlns:a16="http://schemas.microsoft.com/office/drawing/2014/main" id="{05A55689-D2A4-44CB-83E5-294CEC3D01C7}"/>
              </a:ext>
            </a:extLst>
          </p:cNvPr>
          <p:cNvSpPr txBox="1"/>
          <p:nvPr/>
        </p:nvSpPr>
        <p:spPr>
          <a:xfrm>
            <a:off x="2503391" y="3519473"/>
            <a:ext cx="1097280" cy="338554"/>
          </a:xfrm>
          <a:prstGeom prst="rect">
            <a:avLst/>
          </a:prstGeom>
          <a:noFill/>
        </p:spPr>
        <p:txBody>
          <a:bodyPr wrap="square" rtlCol="0">
            <a:spAutoFit/>
          </a:bodyPr>
          <a:lstStyle/>
          <a:p>
            <a:pPr algn="ctr"/>
            <a:r>
              <a:rPr lang="en-CA" sz="1600" b="1" dirty="0" err="1">
                <a:latin typeface="Arial Narrow" panose="020B0606020202030204" pitchFamily="34" charset="0"/>
              </a:rPr>
              <a:t>Edoxaban</a:t>
            </a:r>
            <a:endParaRPr lang="en-US" sz="1600" b="1" dirty="0">
              <a:latin typeface="Arial Narrow" panose="020B0606020202030204" pitchFamily="34" charset="0"/>
            </a:endParaRPr>
          </a:p>
        </p:txBody>
      </p:sp>
      <p:cxnSp>
        <p:nvCxnSpPr>
          <p:cNvPr id="44" name="Straight Arrow Connector 43">
            <a:extLst>
              <a:ext uri="{FF2B5EF4-FFF2-40B4-BE49-F238E27FC236}">
                <a16:creationId xmlns:a16="http://schemas.microsoft.com/office/drawing/2014/main" id="{899B5DAE-0DA9-4A49-89AA-B8D9FE93B30E}"/>
              </a:ext>
            </a:extLst>
          </p:cNvPr>
          <p:cNvCxnSpPr/>
          <p:nvPr/>
        </p:nvCxnSpPr>
        <p:spPr>
          <a:xfrm flipH="1">
            <a:off x="2531839" y="3847137"/>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56C3C320-A0EC-4768-AE77-15E27AF69FBD}"/>
              </a:ext>
            </a:extLst>
          </p:cNvPr>
          <p:cNvCxnSpPr>
            <a:cxnSpLocks/>
          </p:cNvCxnSpPr>
          <p:nvPr/>
        </p:nvCxnSpPr>
        <p:spPr>
          <a:xfrm>
            <a:off x="3392900" y="3847137"/>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1D969FD-CBD2-4D64-A588-9E038CF5B7DB}"/>
              </a:ext>
            </a:extLst>
          </p:cNvPr>
          <p:cNvCxnSpPr>
            <a:cxnSpLocks/>
          </p:cNvCxnSpPr>
          <p:nvPr/>
        </p:nvCxnSpPr>
        <p:spPr>
          <a:xfrm flipH="1">
            <a:off x="2471679" y="4769207"/>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D891372-2C3A-4BD0-A804-CF0D4BDDC138}"/>
              </a:ext>
            </a:extLst>
          </p:cNvPr>
          <p:cNvSpPr txBox="1"/>
          <p:nvPr/>
        </p:nvSpPr>
        <p:spPr>
          <a:xfrm>
            <a:off x="1917023" y="5244444"/>
            <a:ext cx="1097280" cy="461665"/>
          </a:xfrm>
          <a:prstGeom prst="rect">
            <a:avLst/>
          </a:prstGeom>
          <a:noFill/>
        </p:spPr>
        <p:txBody>
          <a:bodyPr wrap="square" rtlCol="0">
            <a:spAutoFit/>
          </a:bodyPr>
          <a:lstStyle/>
          <a:p>
            <a:pPr algn="ctr"/>
            <a:r>
              <a:rPr lang="en-CA" sz="1200" dirty="0">
                <a:latin typeface="Arial Narrow" panose="020B0606020202030204" pitchFamily="34" charset="0"/>
              </a:rPr>
              <a:t>50% Hepatic elimination</a:t>
            </a:r>
            <a:endParaRPr lang="en-US" sz="1200" dirty="0">
              <a:latin typeface="Arial Narrow" panose="020B0606020202030204" pitchFamily="34" charset="0"/>
            </a:endParaRPr>
          </a:p>
        </p:txBody>
      </p:sp>
      <p:cxnSp>
        <p:nvCxnSpPr>
          <p:cNvPr id="48" name="Straight Arrow Connector 47">
            <a:extLst>
              <a:ext uri="{FF2B5EF4-FFF2-40B4-BE49-F238E27FC236}">
                <a16:creationId xmlns:a16="http://schemas.microsoft.com/office/drawing/2014/main" id="{58DBAE49-591A-4406-B3F2-0E3393C91AE6}"/>
              </a:ext>
            </a:extLst>
          </p:cNvPr>
          <p:cNvCxnSpPr>
            <a:cxnSpLocks/>
          </p:cNvCxnSpPr>
          <p:nvPr/>
        </p:nvCxnSpPr>
        <p:spPr>
          <a:xfrm flipH="1">
            <a:off x="3741149" y="5042055"/>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CAC8BDA-1A92-4855-8E97-3A15CDD6002E}"/>
              </a:ext>
            </a:extLst>
          </p:cNvPr>
          <p:cNvSpPr txBox="1"/>
          <p:nvPr/>
        </p:nvSpPr>
        <p:spPr>
          <a:xfrm>
            <a:off x="3225165" y="5453956"/>
            <a:ext cx="1097280" cy="461665"/>
          </a:xfrm>
          <a:prstGeom prst="rect">
            <a:avLst/>
          </a:prstGeom>
          <a:noFill/>
        </p:spPr>
        <p:txBody>
          <a:bodyPr wrap="square" rtlCol="0">
            <a:spAutoFit/>
          </a:bodyPr>
          <a:lstStyle/>
          <a:p>
            <a:pPr algn="ctr"/>
            <a:r>
              <a:rPr lang="en-CA" sz="1200" dirty="0">
                <a:latin typeface="Arial Narrow" panose="020B0606020202030204" pitchFamily="34" charset="0"/>
              </a:rPr>
              <a:t>50% Renal elimination</a:t>
            </a:r>
            <a:endParaRPr lang="en-US" sz="1200" dirty="0">
              <a:latin typeface="Arial Narrow" panose="020B0606020202030204" pitchFamily="34" charset="0"/>
            </a:endParaRPr>
          </a:p>
        </p:txBody>
      </p:sp>
      <p:pic>
        <p:nvPicPr>
          <p:cNvPr id="50" name="Picture 49">
            <a:extLst>
              <a:ext uri="{FF2B5EF4-FFF2-40B4-BE49-F238E27FC236}">
                <a16:creationId xmlns:a16="http://schemas.microsoft.com/office/drawing/2014/main" id="{5F7D0908-4773-44E4-86C5-3080B983A630}"/>
              </a:ext>
            </a:extLst>
          </p:cNvPr>
          <p:cNvPicPr>
            <a:picLocks noChangeAspect="1"/>
          </p:cNvPicPr>
          <p:nvPr/>
        </p:nvPicPr>
        <p:blipFill>
          <a:blip r:embed="rId1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58875" y="4239191"/>
            <a:ext cx="892453" cy="557784"/>
          </a:xfrm>
          <a:prstGeom prst="rect">
            <a:avLst/>
          </a:prstGeom>
        </p:spPr>
      </p:pic>
      <p:pic>
        <p:nvPicPr>
          <p:cNvPr id="51" name="Picture 50" descr="A close up of a logo&#10;&#10;Description automatically generated">
            <a:extLst>
              <a:ext uri="{FF2B5EF4-FFF2-40B4-BE49-F238E27FC236}">
                <a16:creationId xmlns:a16="http://schemas.microsoft.com/office/drawing/2014/main" id="{1BFB4970-018D-4DB9-ACD7-D2CA71D22758}"/>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826254" y="4207237"/>
            <a:ext cx="1402454" cy="914400"/>
          </a:xfrm>
          <a:prstGeom prst="rect">
            <a:avLst/>
          </a:prstGeom>
        </p:spPr>
      </p:pic>
      <p:sp>
        <p:nvSpPr>
          <p:cNvPr id="52" name="TextBox 51">
            <a:extLst>
              <a:ext uri="{FF2B5EF4-FFF2-40B4-BE49-F238E27FC236}">
                <a16:creationId xmlns:a16="http://schemas.microsoft.com/office/drawing/2014/main" id="{650EFD7E-BCA6-4FED-A196-510055957A6C}"/>
              </a:ext>
            </a:extLst>
          </p:cNvPr>
          <p:cNvSpPr txBox="1"/>
          <p:nvPr/>
        </p:nvSpPr>
        <p:spPr>
          <a:xfrm>
            <a:off x="5483160" y="3534833"/>
            <a:ext cx="1290608" cy="338554"/>
          </a:xfrm>
          <a:prstGeom prst="rect">
            <a:avLst/>
          </a:prstGeom>
          <a:noFill/>
        </p:spPr>
        <p:txBody>
          <a:bodyPr wrap="square" rtlCol="0">
            <a:spAutoFit/>
          </a:bodyPr>
          <a:lstStyle/>
          <a:p>
            <a:pPr algn="ctr"/>
            <a:r>
              <a:rPr lang="en-CA" sz="1600" b="1" dirty="0">
                <a:latin typeface="Arial Narrow" panose="020B0606020202030204" pitchFamily="34" charset="0"/>
              </a:rPr>
              <a:t>Rivaroxaban</a:t>
            </a:r>
            <a:endParaRPr lang="en-US" sz="1600" b="1" dirty="0">
              <a:latin typeface="Arial Narrow" panose="020B0606020202030204" pitchFamily="34" charset="0"/>
            </a:endParaRPr>
          </a:p>
        </p:txBody>
      </p:sp>
      <p:cxnSp>
        <p:nvCxnSpPr>
          <p:cNvPr id="53" name="Straight Arrow Connector 52">
            <a:extLst>
              <a:ext uri="{FF2B5EF4-FFF2-40B4-BE49-F238E27FC236}">
                <a16:creationId xmlns:a16="http://schemas.microsoft.com/office/drawing/2014/main" id="{63D67307-4C7B-40BC-86BF-44B99FFCF10B}"/>
              </a:ext>
            </a:extLst>
          </p:cNvPr>
          <p:cNvCxnSpPr/>
          <p:nvPr/>
        </p:nvCxnSpPr>
        <p:spPr>
          <a:xfrm flipH="1">
            <a:off x="5580053" y="3862497"/>
            <a:ext cx="258679" cy="292701"/>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08E08885-0770-4F69-82CB-3F43BDB1FCEE}"/>
              </a:ext>
            </a:extLst>
          </p:cNvPr>
          <p:cNvCxnSpPr>
            <a:cxnSpLocks/>
          </p:cNvCxnSpPr>
          <p:nvPr/>
        </p:nvCxnSpPr>
        <p:spPr>
          <a:xfrm>
            <a:off x="6441114" y="3862497"/>
            <a:ext cx="256673" cy="292608"/>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46B7F4A-AC28-44DC-8DEC-86169A1DBB00}"/>
              </a:ext>
            </a:extLst>
          </p:cNvPr>
          <p:cNvCxnSpPr>
            <a:cxnSpLocks/>
          </p:cNvCxnSpPr>
          <p:nvPr/>
        </p:nvCxnSpPr>
        <p:spPr>
          <a:xfrm flipH="1">
            <a:off x="5634745" y="4846766"/>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2F75186C-F9EA-4F04-A786-295E7DE541F9}"/>
              </a:ext>
            </a:extLst>
          </p:cNvPr>
          <p:cNvSpPr txBox="1"/>
          <p:nvPr/>
        </p:nvSpPr>
        <p:spPr>
          <a:xfrm>
            <a:off x="5092547" y="5253108"/>
            <a:ext cx="1097280" cy="461665"/>
          </a:xfrm>
          <a:prstGeom prst="rect">
            <a:avLst/>
          </a:prstGeom>
          <a:noFill/>
        </p:spPr>
        <p:txBody>
          <a:bodyPr wrap="square" rtlCol="0">
            <a:spAutoFit/>
          </a:bodyPr>
          <a:lstStyle/>
          <a:p>
            <a:pPr algn="ctr"/>
            <a:r>
              <a:rPr lang="en-CA" sz="1200" dirty="0">
                <a:latin typeface="Arial Narrow" panose="020B0606020202030204" pitchFamily="34" charset="0"/>
              </a:rPr>
              <a:t>65% Hepatic elimination</a:t>
            </a:r>
            <a:endParaRPr lang="en-US" sz="1200" dirty="0">
              <a:latin typeface="Arial Narrow" panose="020B0606020202030204" pitchFamily="34" charset="0"/>
            </a:endParaRPr>
          </a:p>
        </p:txBody>
      </p:sp>
      <p:cxnSp>
        <p:nvCxnSpPr>
          <p:cNvPr id="57" name="Straight Arrow Connector 56">
            <a:extLst>
              <a:ext uri="{FF2B5EF4-FFF2-40B4-BE49-F238E27FC236}">
                <a16:creationId xmlns:a16="http://schemas.microsoft.com/office/drawing/2014/main" id="{D0A50CD1-441D-475E-A443-AEA525F2629D}"/>
              </a:ext>
            </a:extLst>
          </p:cNvPr>
          <p:cNvCxnSpPr>
            <a:cxnSpLocks/>
          </p:cNvCxnSpPr>
          <p:nvPr/>
        </p:nvCxnSpPr>
        <p:spPr>
          <a:xfrm flipH="1">
            <a:off x="6751524" y="4852151"/>
            <a:ext cx="1" cy="378983"/>
          </a:xfrm>
          <a:prstGeom prst="straightConnector1">
            <a:avLst/>
          </a:prstGeom>
          <a:ln>
            <a:solidFill>
              <a:srgbClr val="0B614D"/>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659C7A44-ABA2-4409-8AD7-BD253C921DF1}"/>
              </a:ext>
            </a:extLst>
          </p:cNvPr>
          <p:cNvSpPr txBox="1"/>
          <p:nvPr/>
        </p:nvSpPr>
        <p:spPr>
          <a:xfrm>
            <a:off x="6189827" y="5258493"/>
            <a:ext cx="1097280" cy="461665"/>
          </a:xfrm>
          <a:prstGeom prst="rect">
            <a:avLst/>
          </a:prstGeom>
          <a:noFill/>
        </p:spPr>
        <p:txBody>
          <a:bodyPr wrap="square" rtlCol="0">
            <a:spAutoFit/>
          </a:bodyPr>
          <a:lstStyle/>
          <a:p>
            <a:pPr algn="ctr"/>
            <a:r>
              <a:rPr lang="en-CA" sz="1200" dirty="0">
                <a:latin typeface="Arial Narrow" panose="020B0606020202030204" pitchFamily="34" charset="0"/>
              </a:rPr>
              <a:t>35% Renal elimination</a:t>
            </a:r>
            <a:endParaRPr lang="en-US" sz="1200" dirty="0">
              <a:latin typeface="Arial Narrow" panose="020B0606020202030204" pitchFamily="34" charset="0"/>
            </a:endParaRPr>
          </a:p>
        </p:txBody>
      </p:sp>
      <p:sp>
        <p:nvSpPr>
          <p:cNvPr id="59" name="TextBox 58">
            <a:extLst>
              <a:ext uri="{FF2B5EF4-FFF2-40B4-BE49-F238E27FC236}">
                <a16:creationId xmlns:a16="http://schemas.microsoft.com/office/drawing/2014/main" id="{54BC8780-3CF7-4677-98DD-BB531DB05BCA}"/>
              </a:ext>
            </a:extLst>
          </p:cNvPr>
          <p:cNvSpPr txBox="1"/>
          <p:nvPr/>
        </p:nvSpPr>
        <p:spPr>
          <a:xfrm>
            <a:off x="512378" y="5851572"/>
            <a:ext cx="7951078" cy="261610"/>
          </a:xfrm>
          <a:prstGeom prst="rect">
            <a:avLst/>
          </a:prstGeom>
          <a:noFill/>
        </p:spPr>
        <p:txBody>
          <a:bodyPr wrap="square" rtlCol="0">
            <a:spAutoFit/>
          </a:bodyPr>
          <a:lstStyle/>
          <a:p>
            <a:pPr algn="ctr"/>
            <a:r>
              <a:rPr lang="en-CA" sz="1100" b="1" dirty="0">
                <a:latin typeface="Arial Narrow" panose="020B0606020202030204" pitchFamily="34" charset="0"/>
              </a:rPr>
              <a:t>In this figure, the size of the liver or kidney denotes the extent of the organ’s contribution to the clearance of the anticoagulant agent  </a:t>
            </a:r>
            <a:endParaRPr lang="en-US" sz="1100" b="1" dirty="0">
              <a:latin typeface="Arial Narrow" panose="020B0606020202030204" pitchFamily="34" charset="0"/>
            </a:endParaRPr>
          </a:p>
        </p:txBody>
      </p:sp>
    </p:spTree>
    <p:extLst>
      <p:ext uri="{BB962C8B-B14F-4D97-AF65-F5344CB8AC3E}">
        <p14:creationId xmlns:p14="http://schemas.microsoft.com/office/powerpoint/2010/main" val="167029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5B22C-BBCB-4264-99FD-E53F187A2A05}"/>
              </a:ext>
            </a:extLst>
          </p:cNvPr>
          <p:cNvSpPr txBox="1"/>
          <p:nvPr/>
        </p:nvSpPr>
        <p:spPr>
          <a:xfrm>
            <a:off x="0" y="6472716"/>
            <a:ext cx="9144000" cy="369332"/>
          </a:xfrm>
          <a:prstGeom prst="rect">
            <a:avLst/>
          </a:prstGeom>
          <a:solidFill>
            <a:srgbClr val="4C5053"/>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06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1433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118424"/>
            <a:ext cx="6873876"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Mechanisms Driving Increased Thrombosis and Bleeding in Liver Disease</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pic>
        <p:nvPicPr>
          <p:cNvPr id="3" name="Picture 2">
            <a:extLst>
              <a:ext uri="{FF2B5EF4-FFF2-40B4-BE49-F238E27FC236}">
                <a16:creationId xmlns:a16="http://schemas.microsoft.com/office/drawing/2014/main" id="{9C22D6AB-B303-42BC-BFAD-FA82786A4932}"/>
              </a:ext>
            </a:extLst>
          </p:cNvPr>
          <p:cNvPicPr>
            <a:picLocks noChangeAspect="1"/>
          </p:cNvPicPr>
          <p:nvPr/>
        </p:nvPicPr>
        <p:blipFill>
          <a:blip r:embed="rId5"/>
          <a:stretch>
            <a:fillRect/>
          </a:stretch>
        </p:blipFill>
        <p:spPr>
          <a:xfrm>
            <a:off x="471785" y="1373321"/>
            <a:ext cx="8200429" cy="4509226"/>
          </a:xfrm>
          <a:prstGeom prst="rect">
            <a:avLst/>
          </a:prstGeom>
          <a:ln>
            <a:noFill/>
          </a:ln>
          <a:effectLst>
            <a:outerShdw blurRad="292100" dist="139700" dir="2700000" algn="tl" rotWithShape="0">
              <a:srgbClr val="333333">
                <a:alpha val="65000"/>
              </a:srgbClr>
            </a:outerShdw>
          </a:effectLst>
        </p:spPr>
      </p:pic>
      <p:sp>
        <p:nvSpPr>
          <p:cNvPr id="62" name="TextBox 61">
            <a:extLst>
              <a:ext uri="{FF2B5EF4-FFF2-40B4-BE49-F238E27FC236}">
                <a16:creationId xmlns:a16="http://schemas.microsoft.com/office/drawing/2014/main" id="{30ECCB9A-7C1A-494F-8526-477D5C64BCF7}"/>
              </a:ext>
            </a:extLst>
          </p:cNvPr>
          <p:cNvSpPr txBox="1"/>
          <p:nvPr/>
        </p:nvSpPr>
        <p:spPr>
          <a:xfrm>
            <a:off x="47458" y="6274445"/>
            <a:ext cx="8988258" cy="400110"/>
          </a:xfrm>
          <a:prstGeom prst="rect">
            <a:avLst/>
          </a:prstGeom>
          <a:noFill/>
        </p:spPr>
        <p:txBody>
          <a:bodyPr wrap="square" rtlCol="0">
            <a:spAutoFit/>
          </a:bodyPr>
          <a:lstStyle/>
          <a:p>
            <a:pPr defTabSz="914400"/>
            <a:r>
              <a:rPr lang="en-CA" sz="1000" dirty="0">
                <a:solidFill>
                  <a:schemeClr val="bg1"/>
                </a:solidFill>
                <a:latin typeface="Arial Narrow" panose="020B0606020202030204" pitchFamily="34" charset="0"/>
              </a:rPr>
              <a:t>ADAMTS 13 ¼ a </a:t>
            </a:r>
            <a:r>
              <a:rPr lang="en-CA" sz="1000" dirty="0" err="1">
                <a:solidFill>
                  <a:schemeClr val="bg1"/>
                </a:solidFill>
                <a:latin typeface="Arial Narrow" panose="020B0606020202030204" pitchFamily="34" charset="0"/>
              </a:rPr>
              <a:t>disintegrin</a:t>
            </a:r>
            <a:r>
              <a:rPr lang="en-CA" sz="1000" dirty="0">
                <a:solidFill>
                  <a:schemeClr val="bg1"/>
                </a:solidFill>
                <a:latin typeface="Arial Narrow" panose="020B0606020202030204" pitchFamily="34" charset="0"/>
              </a:rPr>
              <a:t> and metalloprotease with thrombospondin type 1 motif 13; PAI ¼ plasminogen activator inhibitor; TAFI ¼ thrombin-activatable fibrinolysis</a:t>
            </a:r>
          </a:p>
          <a:p>
            <a:pPr defTabSz="914400"/>
            <a:r>
              <a:rPr lang="en-CA" sz="1000" dirty="0">
                <a:solidFill>
                  <a:schemeClr val="bg1"/>
                </a:solidFill>
                <a:latin typeface="Arial Narrow" panose="020B0606020202030204" pitchFamily="34" charset="0"/>
              </a:rPr>
              <a:t>inhibitor; TFPI ¼ tissue factor pathway inhibitor.</a:t>
            </a:r>
          </a:p>
        </p:txBody>
      </p:sp>
      <p:sp>
        <p:nvSpPr>
          <p:cNvPr id="63" name="TextBox 62">
            <a:extLst>
              <a:ext uri="{FF2B5EF4-FFF2-40B4-BE49-F238E27FC236}">
                <a16:creationId xmlns:a16="http://schemas.microsoft.com/office/drawing/2014/main" id="{368D11AE-6934-49AF-ABBF-D6AB41018BD4}"/>
              </a:ext>
            </a:extLst>
          </p:cNvPr>
          <p:cNvSpPr txBox="1"/>
          <p:nvPr/>
        </p:nvSpPr>
        <p:spPr>
          <a:xfrm>
            <a:off x="65035" y="6602637"/>
            <a:ext cx="7792362" cy="215444"/>
          </a:xfrm>
          <a:prstGeom prst="rect">
            <a:avLst/>
          </a:prstGeom>
          <a:noFill/>
        </p:spPr>
        <p:txBody>
          <a:bodyPr wrap="square" rtlCol="0">
            <a:spAutoFit/>
          </a:bodyPr>
          <a:lstStyle/>
          <a:p>
            <a:r>
              <a:rPr lang="en-US" sz="800" dirty="0" err="1">
                <a:solidFill>
                  <a:schemeClr val="bg1"/>
                </a:solidFill>
                <a:latin typeface="Arial Narrow" panose="020B0606020202030204" pitchFamily="34" charset="0"/>
              </a:rPr>
              <a:t>Qamar</a:t>
            </a:r>
            <a:r>
              <a:rPr lang="en-US" sz="800" dirty="0">
                <a:solidFill>
                  <a:schemeClr val="bg1"/>
                </a:solidFill>
                <a:latin typeface="Arial Narrow" panose="020B0606020202030204" pitchFamily="34" charset="0"/>
              </a:rPr>
              <a:t> A et al. Oral Anticoagulation in Patients with Liver Disease. J Am </a:t>
            </a:r>
            <a:r>
              <a:rPr lang="en-US" sz="800" dirty="0" err="1">
                <a:solidFill>
                  <a:schemeClr val="bg1"/>
                </a:solidFill>
                <a:latin typeface="Arial Narrow" panose="020B0606020202030204" pitchFamily="34" charset="0"/>
              </a:rPr>
              <a:t>Coll</a:t>
            </a:r>
            <a:r>
              <a:rPr lang="en-US" sz="800" dirty="0">
                <a:solidFill>
                  <a:schemeClr val="bg1"/>
                </a:solidFill>
                <a:latin typeface="Arial Narrow" panose="020B0606020202030204" pitchFamily="34" charset="0"/>
              </a:rPr>
              <a:t> </a:t>
            </a:r>
            <a:r>
              <a:rPr lang="en-US" sz="800" dirty="0" err="1">
                <a:solidFill>
                  <a:schemeClr val="bg1"/>
                </a:solidFill>
                <a:latin typeface="Arial Narrow" panose="020B0606020202030204" pitchFamily="34" charset="0"/>
              </a:rPr>
              <a:t>Cardiol</a:t>
            </a:r>
            <a:r>
              <a:rPr lang="en-US" sz="800" dirty="0">
                <a:solidFill>
                  <a:schemeClr val="bg1"/>
                </a:solidFill>
                <a:latin typeface="Arial Narrow" panose="020B0606020202030204" pitchFamily="34" charset="0"/>
              </a:rPr>
              <a:t> 2018;71:2162-2175</a:t>
            </a:r>
          </a:p>
        </p:txBody>
      </p:sp>
    </p:spTree>
    <p:extLst>
      <p:ext uri="{BB962C8B-B14F-4D97-AF65-F5344CB8AC3E}">
        <p14:creationId xmlns:p14="http://schemas.microsoft.com/office/powerpoint/2010/main" val="498878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4987"/>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820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5035" y="39008"/>
            <a:ext cx="6907692" cy="707886"/>
          </a:xfrm>
          <a:prstGeom prst="rect">
            <a:avLst/>
          </a:prstGeom>
          <a:noFill/>
        </p:spPr>
        <p:txBody>
          <a:bodyPr wrap="square">
            <a:spAutoFit/>
          </a:bodyPr>
          <a:lstStyle/>
          <a:p>
            <a:pPr lvl="0">
              <a:defRPr/>
            </a:pPr>
            <a:r>
              <a:rPr lang="en-US" sz="2000" b="1" dirty="0">
                <a:solidFill>
                  <a:prstClr val="black">
                    <a:lumMod val="75000"/>
                    <a:lumOff val="25000"/>
                  </a:prstClr>
                </a:solidFill>
                <a:latin typeface="Arial Narrow" panose="020B0606020202030204" pitchFamily="34" charset="0"/>
                <a:cs typeface="Aharoni" panose="02010803020104030203" pitchFamily="2" charset="-79"/>
              </a:rPr>
              <a:t>Summary of the Recommendations for Warfarin and DOACs in Patients with AF or VTE on the Severity of Underlying Liver Disease </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65574" y="39008"/>
            <a:ext cx="1687179" cy="745662"/>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5" y="6513737"/>
            <a:ext cx="7792362" cy="215444"/>
          </a:xfrm>
          <a:prstGeom prst="rect">
            <a:avLst/>
          </a:prstGeom>
          <a:noFill/>
        </p:spPr>
        <p:txBody>
          <a:bodyPr wrap="square" rtlCol="0">
            <a:spAutoFit/>
          </a:bodyPr>
          <a:lstStyle/>
          <a:p>
            <a:r>
              <a:rPr lang="en-US" sz="800" dirty="0">
                <a:solidFill>
                  <a:schemeClr val="bg1"/>
                </a:solidFill>
                <a:latin typeface="Arial Narrow" panose="020B0606020202030204" pitchFamily="34" charset="0"/>
              </a:rPr>
              <a:t>Qamar A et al. Oral Anticoagulation in Patients with Liver Disease. J Am Coll </a:t>
            </a:r>
            <a:r>
              <a:rPr lang="en-US" sz="800" dirty="0" err="1">
                <a:solidFill>
                  <a:schemeClr val="bg1"/>
                </a:solidFill>
                <a:latin typeface="Arial Narrow" panose="020B0606020202030204" pitchFamily="34" charset="0"/>
              </a:rPr>
              <a:t>Cardiol</a:t>
            </a:r>
            <a:r>
              <a:rPr lang="en-US" sz="800" dirty="0">
                <a:solidFill>
                  <a:schemeClr val="bg1"/>
                </a:solidFill>
                <a:latin typeface="Arial Narrow" panose="020B0606020202030204" pitchFamily="34" charset="0"/>
              </a:rPr>
              <a:t> 2018;71:2162-2175</a:t>
            </a:r>
          </a:p>
        </p:txBody>
      </p:sp>
      <p:pic>
        <p:nvPicPr>
          <p:cNvPr id="3" name="Picture 2">
            <a:extLst>
              <a:ext uri="{FF2B5EF4-FFF2-40B4-BE49-F238E27FC236}">
                <a16:creationId xmlns:a16="http://schemas.microsoft.com/office/drawing/2014/main" id="{01E29253-56D7-40E0-B2CB-6CB548B32A8E}"/>
              </a:ext>
            </a:extLst>
          </p:cNvPr>
          <p:cNvPicPr>
            <a:picLocks noChangeAspect="1"/>
          </p:cNvPicPr>
          <p:nvPr/>
        </p:nvPicPr>
        <p:blipFill>
          <a:blip r:embed="rId5"/>
          <a:stretch>
            <a:fillRect/>
          </a:stretch>
        </p:blipFill>
        <p:spPr>
          <a:xfrm>
            <a:off x="1767652" y="893521"/>
            <a:ext cx="5608695" cy="53951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88224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4987"/>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4925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1384995"/>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Hepatic Adverse Events Across Randomized Trials of DOACs Compared With Warfarin in Patients With AF and VTE*</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451" y="250079"/>
            <a:ext cx="2234625" cy="987610"/>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5" y="6513737"/>
            <a:ext cx="7792362" cy="215444"/>
          </a:xfrm>
          <a:prstGeom prst="rect">
            <a:avLst/>
          </a:prstGeom>
          <a:noFill/>
        </p:spPr>
        <p:txBody>
          <a:bodyPr wrap="square" rtlCol="0">
            <a:spAutoFit/>
          </a:bodyPr>
          <a:lstStyle/>
          <a:p>
            <a:pPr lvl="0">
              <a:defRPr/>
            </a:pPr>
            <a:r>
              <a:rPr lang="en-US" sz="800" dirty="0">
                <a:solidFill>
                  <a:prstClr val="white"/>
                </a:solidFill>
                <a:latin typeface="Arial Narrow" panose="020B0606020202030204" pitchFamily="34" charset="0"/>
              </a:rPr>
              <a:t>Qamar A et al. Oral Anticoagulation in Patients with Liver Disease. J Am Coll </a:t>
            </a:r>
            <a:r>
              <a:rPr lang="en-US" sz="800" dirty="0" err="1">
                <a:solidFill>
                  <a:prstClr val="white"/>
                </a:solidFill>
                <a:latin typeface="Arial Narrow" panose="020B0606020202030204" pitchFamily="34" charset="0"/>
              </a:rPr>
              <a:t>Cardiol</a:t>
            </a:r>
            <a:r>
              <a:rPr lang="en-US" sz="800" dirty="0">
                <a:solidFill>
                  <a:prstClr val="white"/>
                </a:solidFill>
                <a:latin typeface="Arial Narrow" panose="020B0606020202030204" pitchFamily="34" charset="0"/>
              </a:rPr>
              <a:t> 2018;71:2162-2175</a:t>
            </a:r>
          </a:p>
        </p:txBody>
      </p:sp>
      <p:pic>
        <p:nvPicPr>
          <p:cNvPr id="2" name="Picture 1">
            <a:extLst>
              <a:ext uri="{FF2B5EF4-FFF2-40B4-BE49-F238E27FC236}">
                <a16:creationId xmlns:a16="http://schemas.microsoft.com/office/drawing/2014/main" id="{823B595B-7150-48BF-9C2B-F23D9E3CD8D4}"/>
              </a:ext>
            </a:extLst>
          </p:cNvPr>
          <p:cNvPicPr>
            <a:picLocks noChangeAspect="1"/>
          </p:cNvPicPr>
          <p:nvPr/>
        </p:nvPicPr>
        <p:blipFill>
          <a:blip r:embed="rId5"/>
          <a:stretch>
            <a:fillRect/>
          </a:stretch>
        </p:blipFill>
        <p:spPr>
          <a:xfrm>
            <a:off x="0" y="1996970"/>
            <a:ext cx="9144000" cy="3363148"/>
          </a:xfrm>
          <a:prstGeom prst="rect">
            <a:avLst/>
          </a:prstGeom>
        </p:spPr>
      </p:pic>
    </p:spTree>
    <p:extLst>
      <p:ext uri="{BB962C8B-B14F-4D97-AF65-F5344CB8AC3E}">
        <p14:creationId xmlns:p14="http://schemas.microsoft.com/office/powerpoint/2010/main" val="977606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09622"/>
            <a:ext cx="4885904" cy="778675"/>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rgbClr val="97BA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69C34591-3E9B-462C-91F6-3B2852740EDA}"/>
              </a:ext>
            </a:extLst>
          </p:cNvPr>
          <p:cNvSpPr/>
          <p:nvPr/>
        </p:nvSpPr>
        <p:spPr>
          <a:xfrm>
            <a:off x="3413880" y="4772895"/>
            <a:ext cx="731520" cy="731520"/>
          </a:xfrm>
          <a:prstGeom prst="ellipse">
            <a:avLst/>
          </a:prstGeom>
          <a:solidFill>
            <a:srgbClr val="9AF4D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pic>
        <p:nvPicPr>
          <p:cNvPr id="17" name="Graphic 16" descr="Return">
            <a:hlinkClick r:id="rId4" action="ppaction://hlinksldjump"/>
            <a:extLst>
              <a:ext uri="{FF2B5EF4-FFF2-40B4-BE49-F238E27FC236}">
                <a16:creationId xmlns:a16="http://schemas.microsoft.com/office/drawing/2014/main" id="{E7813583-4E2E-4862-9B70-A556092F330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97630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4987"/>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55803" y="184746"/>
            <a:ext cx="6873876" cy="707886"/>
          </a:xfrm>
          <a:prstGeom prst="rect">
            <a:avLst/>
          </a:prstGeom>
          <a:noFill/>
        </p:spPr>
        <p:txBody>
          <a:bodyPr wrap="square">
            <a:spAutoFit/>
          </a:bodyPr>
          <a:lstStyle/>
          <a:p>
            <a:pPr lvl="0">
              <a:defRPr/>
            </a:pPr>
            <a:r>
              <a:rPr lang="en-US" sz="4000" b="1" dirty="0">
                <a:solidFill>
                  <a:prstClr val="black">
                    <a:lumMod val="75000"/>
                    <a:lumOff val="25000"/>
                  </a:prstClr>
                </a:solidFill>
                <a:latin typeface="Arial Narrow" panose="020B0606020202030204" pitchFamily="34" charset="0"/>
                <a:cs typeface="Aharoni" panose="02010803020104030203" pitchFamily="2" charset="-79"/>
              </a:rPr>
              <a:t>(BRUISE CONTROL-2)</a:t>
            </a:r>
            <a:endParaRPr kumimoji="0" lang="en-US" sz="4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endParaRP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5" y="6513737"/>
            <a:ext cx="7792362" cy="215444"/>
          </a:xfrm>
          <a:prstGeom prst="rect">
            <a:avLst/>
          </a:prstGeom>
          <a:noFill/>
        </p:spPr>
        <p:txBody>
          <a:bodyPr wrap="square" rtlCol="0">
            <a:spAutoFit/>
          </a:bodyPr>
          <a:lstStyle/>
          <a:p>
            <a:pPr lvl="0"/>
            <a:r>
              <a:rPr lang="en-US" sz="800" dirty="0" err="1">
                <a:solidFill>
                  <a:prstClr val="white"/>
                </a:solidFill>
                <a:latin typeface="Arial Narrow" panose="020B0606020202030204" pitchFamily="34" charset="0"/>
              </a:rPr>
              <a:t>Birnie</a:t>
            </a:r>
            <a:r>
              <a:rPr lang="en-US" sz="800" dirty="0">
                <a:solidFill>
                  <a:prstClr val="white"/>
                </a:solidFill>
                <a:latin typeface="Arial Narrow" panose="020B0606020202030204" pitchFamily="34" charset="0"/>
              </a:rPr>
              <a:t> DH et al.; European Heart Journal, Volume 39, Issue 44, 21 November 2018, Pages 3973–3979, https://doi.org/10.1093/eurheartj/ehy413</a:t>
            </a:r>
          </a:p>
        </p:txBody>
      </p:sp>
      <p:pic>
        <p:nvPicPr>
          <p:cNvPr id="2" name="Picture 1">
            <a:extLst>
              <a:ext uri="{FF2B5EF4-FFF2-40B4-BE49-F238E27FC236}">
                <a16:creationId xmlns:a16="http://schemas.microsoft.com/office/drawing/2014/main" id="{AE6AA7E6-4FE7-4093-BDB2-E06EC88A3DBB}"/>
              </a:ext>
            </a:extLst>
          </p:cNvPr>
          <p:cNvPicPr>
            <a:picLocks noChangeAspect="1"/>
          </p:cNvPicPr>
          <p:nvPr/>
        </p:nvPicPr>
        <p:blipFill>
          <a:blip r:embed="rId5"/>
          <a:stretch>
            <a:fillRect/>
          </a:stretch>
        </p:blipFill>
        <p:spPr>
          <a:xfrm>
            <a:off x="1658301" y="1709711"/>
            <a:ext cx="5976888" cy="4669628"/>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2651BC1-CFAC-4CB6-ABA8-0F4657FE48DB}"/>
              </a:ext>
            </a:extLst>
          </p:cNvPr>
          <p:cNvSpPr/>
          <p:nvPr/>
        </p:nvSpPr>
        <p:spPr>
          <a:xfrm>
            <a:off x="0" y="2332920"/>
            <a:ext cx="9198574" cy="2584273"/>
          </a:xfrm>
          <a:prstGeom prst="rect">
            <a:avLst/>
          </a:prstGeom>
          <a:solidFill>
            <a:srgbClr val="13A9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400" b="1" dirty="0">
                <a:latin typeface="Arial Narrow" panose="020B0606020202030204" pitchFamily="34" charset="0"/>
              </a:rPr>
              <a:t>One Sentence Summary:</a:t>
            </a:r>
          </a:p>
          <a:p>
            <a:pPr algn="ctr"/>
            <a:endParaRPr lang="en-CA" sz="2000" b="1" dirty="0">
              <a:latin typeface="Arial Narrow" panose="020B0606020202030204" pitchFamily="34" charset="0"/>
            </a:endParaRPr>
          </a:p>
          <a:p>
            <a:pPr algn="ctr"/>
            <a:r>
              <a:rPr lang="en-CA" sz="2000" b="1" dirty="0">
                <a:latin typeface="Arial Narrow" panose="020B0606020202030204" pitchFamily="34" charset="0"/>
              </a:rPr>
              <a:t>This</a:t>
            </a:r>
            <a:r>
              <a:rPr lang="en-CA" sz="2400" b="1" dirty="0">
                <a:latin typeface="Arial Narrow" panose="020B0606020202030204" pitchFamily="34" charset="0"/>
              </a:rPr>
              <a:t> </a:t>
            </a:r>
            <a:r>
              <a:rPr lang="en-CA" sz="2000" b="1" dirty="0">
                <a:latin typeface="Arial Narrow" panose="020B0606020202030204" pitchFamily="34" charset="0"/>
              </a:rPr>
              <a:t>large clinical trial found that pacemaker and defibrillator surgery with either continuation or interruption of a DOAC is association with a low risk of significant wound hematoma.  These results suggest that, dependent on the clinical scenario, either management strategy (continued DOAC or interrupted DOAC) might be reasonable. </a:t>
            </a:r>
            <a:endParaRPr lang="en-US" sz="2400" b="1" dirty="0">
              <a:latin typeface="Arial Narrow" panose="020B0606020202030204" pitchFamily="34" charset="0"/>
            </a:endParaRPr>
          </a:p>
        </p:txBody>
      </p:sp>
      <p:sp>
        <p:nvSpPr>
          <p:cNvPr id="14" name="Rectangle 13">
            <a:extLst>
              <a:ext uri="{FF2B5EF4-FFF2-40B4-BE49-F238E27FC236}">
                <a16:creationId xmlns:a16="http://schemas.microsoft.com/office/drawing/2014/main" id="{5DCBB496-D775-41AB-B2AC-E8AA2CCAC5A3}"/>
              </a:ext>
            </a:extLst>
          </p:cNvPr>
          <p:cNvSpPr/>
          <p:nvPr/>
        </p:nvSpPr>
        <p:spPr>
          <a:xfrm>
            <a:off x="33285" y="1035357"/>
            <a:ext cx="9123415" cy="646331"/>
          </a:xfrm>
          <a:prstGeom prst="rect">
            <a:avLst/>
          </a:prstGeom>
          <a:noFill/>
        </p:spPr>
        <p:txBody>
          <a:bodyPr wrap="square">
            <a:spAutoFit/>
          </a:bodyPr>
          <a:lstStyle/>
          <a:p>
            <a:pPr lvl="0" algn="ctr">
              <a:defRPr/>
            </a:pPr>
            <a:r>
              <a:rPr lang="en-CA" b="1" dirty="0">
                <a:latin typeface="Arial Narrow" panose="020B0606020202030204" pitchFamily="34" charset="0"/>
                <a:cs typeface="Aharoni" panose="02010803020104030203" pitchFamily="2" charset="-79"/>
              </a:rPr>
              <a:t>Continued Vs. Interrupted Direct Oral Anticoagulants At The Time Of Device Surgery, In Patients With Moderate To High Risk Of Arterial Thrombo-Embolic Events (BRUISE CONTROL-2)</a:t>
            </a:r>
            <a:endParaRPr kumimoji="0" lang="en-CA" b="1" i="0" u="none" strike="noStrike" kern="1200" cap="none" spc="0" normalizeH="0" baseline="0" noProof="0" dirty="0">
              <a:ln>
                <a:noFill/>
              </a:ln>
              <a:effectLst/>
              <a:uLnTx/>
              <a:uFillTx/>
              <a:latin typeface="Arial Narrow" panose="020B0606020202030204" pitchFamily="34" charset="0"/>
              <a:cs typeface="Aharoni" panose="02010803020104030203" pitchFamily="2" charset="-79"/>
            </a:endParaRPr>
          </a:p>
        </p:txBody>
      </p:sp>
    </p:spTree>
    <p:extLst>
      <p:ext uri="{BB962C8B-B14F-4D97-AF65-F5344CB8AC3E}">
        <p14:creationId xmlns:p14="http://schemas.microsoft.com/office/powerpoint/2010/main" val="27361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C-2020-first-page.jpg">
            <a:extLst>
              <a:ext uri="{FF2B5EF4-FFF2-40B4-BE49-F238E27FC236}">
                <a16:creationId xmlns:a16="http://schemas.microsoft.com/office/drawing/2014/main" id="{7B0FE371-E31E-4578-A5AE-9D799312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50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0353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161924" y="35874"/>
            <a:ext cx="6873876" cy="954107"/>
          </a:xfrm>
          <a:prstGeom prst="rect">
            <a:avLst/>
          </a:prstGeom>
          <a:noFill/>
        </p:spPr>
        <p:txBody>
          <a:bodyPr wrap="square">
            <a:spAutoFit/>
          </a:bodyPr>
          <a:lstStyle/>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Bleeding Risks for Invasive / </a:t>
            </a:r>
          </a:p>
          <a:p>
            <a:pPr lvl="0">
              <a:defRPr/>
            </a:pPr>
            <a:r>
              <a:rPr lang="en-US" sz="2800" b="1" dirty="0">
                <a:solidFill>
                  <a:prstClr val="black">
                    <a:lumMod val="75000"/>
                    <a:lumOff val="25000"/>
                  </a:prstClr>
                </a:solidFill>
                <a:latin typeface="Arial Narrow" panose="020B0606020202030204" pitchFamily="34" charset="0"/>
                <a:cs typeface="Aharoni" panose="02010803020104030203" pitchFamily="2" charset="-79"/>
              </a:rPr>
              <a:t>Surgical Procedures</a:t>
            </a:r>
          </a:p>
        </p:txBody>
      </p:sp>
      <p:pic>
        <p:nvPicPr>
          <p:cNvPr id="13" name="Picture 12" descr="A close up of a sign&#10;&#10;Description automatically generated">
            <a:extLst>
              <a:ext uri="{FF2B5EF4-FFF2-40B4-BE49-F238E27FC236}">
                <a16:creationId xmlns:a16="http://schemas.microsoft.com/office/drawing/2014/main" id="{067837C3-4774-4035-8889-1C5DA2982C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29679" y="149040"/>
            <a:ext cx="1952397" cy="862877"/>
          </a:xfrm>
          <a:prstGeom prst="rect">
            <a:avLst/>
          </a:prstGeom>
        </p:spPr>
      </p:pic>
      <p:sp>
        <p:nvSpPr>
          <p:cNvPr id="63" name="TextBox 62">
            <a:extLst>
              <a:ext uri="{FF2B5EF4-FFF2-40B4-BE49-F238E27FC236}">
                <a16:creationId xmlns:a16="http://schemas.microsoft.com/office/drawing/2014/main" id="{368D11AE-6934-49AF-ABBF-D6AB41018BD4}"/>
              </a:ext>
            </a:extLst>
          </p:cNvPr>
          <p:cNvSpPr txBox="1"/>
          <p:nvPr/>
        </p:nvSpPr>
        <p:spPr>
          <a:xfrm>
            <a:off x="65034" y="6418487"/>
            <a:ext cx="8238739" cy="461665"/>
          </a:xfrm>
          <a:prstGeom prst="rect">
            <a:avLst/>
          </a:prstGeom>
          <a:noFill/>
        </p:spPr>
        <p:txBody>
          <a:bodyPr wrap="square" rtlCol="0">
            <a:spAutoFit/>
          </a:bodyPr>
          <a:lstStyle/>
          <a:p>
            <a:pPr lvl="0" defTabSz="914400"/>
            <a:r>
              <a:rPr lang="en-CA" sz="800" dirty="0">
                <a:solidFill>
                  <a:prstClr val="white"/>
                </a:solidFill>
                <a:latin typeface="Arial Narrow" panose="020B0606020202030204" pitchFamily="34" charset="0"/>
              </a:rPr>
              <a:t>CCS AF Guidelines. Can J </a:t>
            </a:r>
            <a:r>
              <a:rPr lang="en-CA" sz="800" dirty="0" err="1">
                <a:solidFill>
                  <a:prstClr val="white"/>
                </a:solidFill>
                <a:latin typeface="Arial Narrow" panose="020B0606020202030204" pitchFamily="34" charset="0"/>
              </a:rPr>
              <a:t>Cardiol</a:t>
            </a:r>
            <a:r>
              <a:rPr lang="en-CA" sz="800" dirty="0">
                <a:solidFill>
                  <a:prstClr val="white"/>
                </a:solidFill>
                <a:latin typeface="Arial Narrow" panose="020B0606020202030204" pitchFamily="34" charset="0"/>
              </a:rPr>
              <a:t>. 2016; 32: 1170-1185</a:t>
            </a:r>
          </a:p>
          <a:p>
            <a:pPr lvl="0" defTabSz="914400"/>
            <a:r>
              <a:rPr lang="en-CA" sz="800" dirty="0">
                <a:solidFill>
                  <a:prstClr val="white"/>
                </a:solidFill>
                <a:latin typeface="Arial Narrow" panose="020B0606020202030204" pitchFamily="34" charset="0"/>
              </a:rPr>
              <a:t>Thrombosis Canada Clinical Guide. Warfarin: Peri-Operative Management. www.thrombosiscanada.ca</a:t>
            </a:r>
          </a:p>
          <a:p>
            <a:pPr lvl="0" defTabSz="914400"/>
            <a:r>
              <a:rPr lang="en-CA" sz="800" dirty="0">
                <a:solidFill>
                  <a:prstClr val="white"/>
                </a:solidFill>
                <a:latin typeface="Arial Narrow" panose="020B0606020202030204" pitchFamily="34" charset="0"/>
              </a:rPr>
              <a:t>BRUISE-CONTROL 2 – Presented at the AHA Scientific Sessions, Anaheim CA -  Nov 2017</a:t>
            </a:r>
          </a:p>
        </p:txBody>
      </p:sp>
      <p:pic>
        <p:nvPicPr>
          <p:cNvPr id="2" name="Picture 1">
            <a:extLst>
              <a:ext uri="{FF2B5EF4-FFF2-40B4-BE49-F238E27FC236}">
                <a16:creationId xmlns:a16="http://schemas.microsoft.com/office/drawing/2014/main" id="{DBD80CCE-31AD-4267-8E77-4F9FC7660BED}"/>
              </a:ext>
            </a:extLst>
          </p:cNvPr>
          <p:cNvPicPr>
            <a:picLocks noChangeAspect="1"/>
          </p:cNvPicPr>
          <p:nvPr/>
        </p:nvPicPr>
        <p:blipFill>
          <a:blip r:embed="rId5"/>
          <a:stretch>
            <a:fillRect/>
          </a:stretch>
        </p:blipFill>
        <p:spPr>
          <a:xfrm>
            <a:off x="465086" y="1201615"/>
            <a:ext cx="7838688" cy="48181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373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17000" r="-6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646A91-0B6F-42EF-9879-F4315737C63D}"/>
              </a:ext>
            </a:extLst>
          </p:cNvPr>
          <p:cNvSpPr/>
          <p:nvPr/>
        </p:nvSpPr>
        <p:spPr>
          <a:xfrm>
            <a:off x="3158289" y="0"/>
            <a:ext cx="5985711" cy="685800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828658CF-EB66-44B2-BE79-2CA8B38EC235}"/>
              </a:ext>
            </a:extLst>
          </p:cNvPr>
          <p:cNvSpPr/>
          <p:nvPr/>
        </p:nvSpPr>
        <p:spPr>
          <a:xfrm>
            <a:off x="3413880" y="29515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1</a:t>
            </a:r>
          </a:p>
        </p:txBody>
      </p:sp>
      <p:sp>
        <p:nvSpPr>
          <p:cNvPr id="30" name="Rectangle 29">
            <a:extLst>
              <a:ext uri="{FF2B5EF4-FFF2-40B4-BE49-F238E27FC236}">
                <a16:creationId xmlns:a16="http://schemas.microsoft.com/office/drawing/2014/main" id="{7847AFC8-040E-4833-BC6C-5466452846F8}"/>
              </a:ext>
            </a:extLst>
          </p:cNvPr>
          <p:cNvSpPr/>
          <p:nvPr/>
        </p:nvSpPr>
        <p:spPr>
          <a:xfrm>
            <a:off x="4314442" y="293765"/>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work and are they safe in the elderly and frail?</a:t>
            </a:r>
          </a:p>
        </p:txBody>
      </p:sp>
      <p:sp>
        <p:nvSpPr>
          <p:cNvPr id="46" name="Rectangle 45">
            <a:extLst>
              <a:ext uri="{FF2B5EF4-FFF2-40B4-BE49-F238E27FC236}">
                <a16:creationId xmlns:a16="http://schemas.microsoft.com/office/drawing/2014/main" id="{10778ED9-D49E-4CE9-90BB-AD2FD08ADF54}"/>
              </a:ext>
            </a:extLst>
          </p:cNvPr>
          <p:cNvSpPr/>
          <p:nvPr/>
        </p:nvSpPr>
        <p:spPr>
          <a:xfrm>
            <a:off x="4314442" y="1224206"/>
            <a:ext cx="4885904" cy="1015663"/>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do I manage DOACs in the setting of advanced chronic renal failure (CRF) with eGFR &lt; 30 ml/min/173m</a:t>
            </a:r>
            <a:r>
              <a:rPr kumimoji="0" lang="en-CA" sz="2000" b="1" i="0" u="none" strike="noStrike" kern="0" cap="none" spc="0" normalizeH="0" baseline="3000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2</a:t>
            </a: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a:t>
            </a:r>
          </a:p>
        </p:txBody>
      </p:sp>
      <p:sp>
        <p:nvSpPr>
          <p:cNvPr id="47" name="Rectangle 46">
            <a:extLst>
              <a:ext uri="{FF2B5EF4-FFF2-40B4-BE49-F238E27FC236}">
                <a16:creationId xmlns:a16="http://schemas.microsoft.com/office/drawing/2014/main" id="{242801B4-902F-4313-9012-9C6485C77925}"/>
              </a:ext>
            </a:extLst>
          </p:cNvPr>
          <p:cNvSpPr/>
          <p:nvPr/>
        </p:nvSpPr>
        <p:spPr>
          <a:xfrm>
            <a:off x="4314442" y="2510556"/>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Do DOACs retain efficacy at stroke prevention in patients weighing over 120 Kg?</a:t>
            </a:r>
          </a:p>
        </p:txBody>
      </p:sp>
      <p:sp>
        <p:nvSpPr>
          <p:cNvPr id="32" name="Oval 31">
            <a:extLst>
              <a:ext uri="{FF2B5EF4-FFF2-40B4-BE49-F238E27FC236}">
                <a16:creationId xmlns:a16="http://schemas.microsoft.com/office/drawing/2014/main" id="{79798A01-6AEC-4713-87CC-FF3C23EAA234}"/>
              </a:ext>
            </a:extLst>
          </p:cNvPr>
          <p:cNvSpPr/>
          <p:nvPr/>
        </p:nvSpPr>
        <p:spPr>
          <a:xfrm>
            <a:off x="3413880" y="1415481"/>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2</a:t>
            </a:r>
          </a:p>
        </p:txBody>
      </p:sp>
      <p:sp>
        <p:nvSpPr>
          <p:cNvPr id="37" name="Oval 36">
            <a:extLst>
              <a:ext uri="{FF2B5EF4-FFF2-40B4-BE49-F238E27FC236}">
                <a16:creationId xmlns:a16="http://schemas.microsoft.com/office/drawing/2014/main" id="{94D49FCC-A3EA-4A4E-8F92-62CFE348CFB8}"/>
              </a:ext>
            </a:extLst>
          </p:cNvPr>
          <p:cNvSpPr/>
          <p:nvPr/>
        </p:nvSpPr>
        <p:spPr>
          <a:xfrm>
            <a:off x="3413880" y="2534619"/>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3</a:t>
            </a:r>
          </a:p>
        </p:txBody>
      </p:sp>
      <p:sp>
        <p:nvSpPr>
          <p:cNvPr id="48" name="Oval 47">
            <a:extLst>
              <a:ext uri="{FF2B5EF4-FFF2-40B4-BE49-F238E27FC236}">
                <a16:creationId xmlns:a16="http://schemas.microsoft.com/office/drawing/2014/main" id="{644E2648-88B0-42CE-BF61-A38FBD6B6936}"/>
              </a:ext>
            </a:extLst>
          </p:cNvPr>
          <p:cNvSpPr/>
          <p:nvPr/>
        </p:nvSpPr>
        <p:spPr>
          <a:xfrm>
            <a:off x="3413880" y="3653757"/>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4</a:t>
            </a:r>
          </a:p>
        </p:txBody>
      </p:sp>
      <p:sp>
        <p:nvSpPr>
          <p:cNvPr id="49" name="Rectangle 48">
            <a:extLst>
              <a:ext uri="{FF2B5EF4-FFF2-40B4-BE49-F238E27FC236}">
                <a16:creationId xmlns:a16="http://schemas.microsoft.com/office/drawing/2014/main" id="{747CF17F-00E6-40C1-8ED4-29CFE6EE0F0C}"/>
              </a:ext>
            </a:extLst>
          </p:cNvPr>
          <p:cNvSpPr/>
          <p:nvPr/>
        </p:nvSpPr>
        <p:spPr>
          <a:xfrm>
            <a:off x="4314442" y="3650828"/>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I reduce the DOAC dosage in the setting of liver failure?</a:t>
            </a:r>
          </a:p>
        </p:txBody>
      </p:sp>
      <p:sp>
        <p:nvSpPr>
          <p:cNvPr id="50" name="Rectangle 49">
            <a:extLst>
              <a:ext uri="{FF2B5EF4-FFF2-40B4-BE49-F238E27FC236}">
                <a16:creationId xmlns:a16="http://schemas.microsoft.com/office/drawing/2014/main" id="{1D8D1DB7-3D84-4568-8FCE-C2E35E1D9F58}"/>
              </a:ext>
            </a:extLst>
          </p:cNvPr>
          <p:cNvSpPr/>
          <p:nvPr/>
        </p:nvSpPr>
        <p:spPr>
          <a:xfrm>
            <a:off x="4314442" y="4780411"/>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white">
                    <a:lumMod val="6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Should DOACs be held before implantation of a pacemaker or defibrillator?</a:t>
            </a:r>
          </a:p>
        </p:txBody>
      </p:sp>
      <p:sp>
        <p:nvSpPr>
          <p:cNvPr id="51" name="Rectangle 50">
            <a:extLst>
              <a:ext uri="{FF2B5EF4-FFF2-40B4-BE49-F238E27FC236}">
                <a16:creationId xmlns:a16="http://schemas.microsoft.com/office/drawing/2014/main" id="{A88E871B-F5D1-4D58-BBD5-0D35CEFC1DF7}"/>
              </a:ext>
            </a:extLst>
          </p:cNvPr>
          <p:cNvSpPr/>
          <p:nvPr/>
        </p:nvSpPr>
        <p:spPr>
          <a:xfrm>
            <a:off x="4314442" y="5867969"/>
            <a:ext cx="4885904" cy="707886"/>
          </a:xfrm>
          <a:prstGeom prst="rect">
            <a:avLst/>
          </a:prstGeom>
        </p:spPr>
        <p:txBody>
          <a:bodyPr wrap="square" anchor="b">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CA" sz="2000" b="1" i="0" u="none" strike="noStrike" kern="0" cap="none" spc="0" normalizeH="0" baseline="0" noProof="0" dirty="0">
                <a:ln>
                  <a:noFill/>
                </a:ln>
                <a:solidFill>
                  <a:prstClr val="black">
                    <a:lumMod val="75000"/>
                    <a:lumOff val="25000"/>
                  </a:prstClr>
                </a:solidFill>
                <a:effectLst/>
                <a:uLnTx/>
                <a:uFillTx/>
                <a:latin typeface="Arial Narrow" panose="020B0606020202030204" pitchFamily="34" charset="0"/>
                <a:ea typeface="Open Sans" panose="020B0606030504020204" pitchFamily="34" charset="0"/>
                <a:cs typeface="Open Sans" panose="020B0606030504020204" pitchFamily="34" charset="0"/>
              </a:rPr>
              <a:t>How should I manage a severe or life-threatening bleed in patients on a DOAC?</a:t>
            </a:r>
          </a:p>
        </p:txBody>
      </p:sp>
      <p:sp>
        <p:nvSpPr>
          <p:cNvPr id="52" name="Oval 51">
            <a:extLst>
              <a:ext uri="{FF2B5EF4-FFF2-40B4-BE49-F238E27FC236}">
                <a16:creationId xmlns:a16="http://schemas.microsoft.com/office/drawing/2014/main" id="{BC225759-CA62-4BDF-A3BD-B54CAD11C961}"/>
              </a:ext>
            </a:extLst>
          </p:cNvPr>
          <p:cNvSpPr/>
          <p:nvPr/>
        </p:nvSpPr>
        <p:spPr>
          <a:xfrm>
            <a:off x="3413880" y="4772895"/>
            <a:ext cx="731520" cy="731520"/>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5</a:t>
            </a:r>
          </a:p>
        </p:txBody>
      </p:sp>
      <p:sp>
        <p:nvSpPr>
          <p:cNvPr id="53" name="Oval 52">
            <a:extLst>
              <a:ext uri="{FF2B5EF4-FFF2-40B4-BE49-F238E27FC236}">
                <a16:creationId xmlns:a16="http://schemas.microsoft.com/office/drawing/2014/main" id="{ABCC4EDF-A1FB-4E8A-B069-AC21CC12D3FF}"/>
              </a:ext>
            </a:extLst>
          </p:cNvPr>
          <p:cNvSpPr/>
          <p:nvPr/>
        </p:nvSpPr>
        <p:spPr>
          <a:xfrm>
            <a:off x="3413880" y="5892033"/>
            <a:ext cx="731520" cy="731520"/>
          </a:xfrm>
          <a:prstGeom prst="ellipse">
            <a:avLst/>
          </a:prstGeom>
          <a:solidFill>
            <a:schemeClr val="accent5">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sp>
        <p:nvSpPr>
          <p:cNvPr id="16" name="Oval 15">
            <a:hlinkClick r:id="rId3" action="ppaction://hlinksldjump"/>
            <a:extLst>
              <a:ext uri="{FF2B5EF4-FFF2-40B4-BE49-F238E27FC236}">
                <a16:creationId xmlns:a16="http://schemas.microsoft.com/office/drawing/2014/main" id="{D153901A-822A-47CB-9043-08543C386C73}"/>
              </a:ext>
            </a:extLst>
          </p:cNvPr>
          <p:cNvSpPr/>
          <p:nvPr/>
        </p:nvSpPr>
        <p:spPr>
          <a:xfrm>
            <a:off x="3413880" y="5885683"/>
            <a:ext cx="731520" cy="731520"/>
          </a:xfrm>
          <a:prstGeom prst="ellipse">
            <a:avLst/>
          </a:prstGeom>
          <a:solidFill>
            <a:srgbClr val="B6FCE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Narrow" panose="020B0606020202030204" pitchFamily="34" charset="0"/>
                <a:ea typeface="Open Sans" panose="020B0606030504020204" pitchFamily="34" charset="0"/>
                <a:cs typeface="Open Sans" panose="020B0606030504020204" pitchFamily="34" charset="0"/>
              </a:rPr>
              <a:t>6</a:t>
            </a:r>
          </a:p>
        </p:txBody>
      </p:sp>
      <p:pic>
        <p:nvPicPr>
          <p:cNvPr id="17" name="Graphic 16" descr="Return">
            <a:hlinkClick r:id="rId4" action="ppaction://hlinksldjump"/>
            <a:extLst>
              <a:ext uri="{FF2B5EF4-FFF2-40B4-BE49-F238E27FC236}">
                <a16:creationId xmlns:a16="http://schemas.microsoft.com/office/drawing/2014/main" id="{6273CA77-0266-4F30-9C4B-A60EF2EACA4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00" y="6221912"/>
            <a:ext cx="635000" cy="635000"/>
          </a:xfrm>
          <a:prstGeom prst="rect">
            <a:avLst/>
          </a:prstGeom>
        </p:spPr>
      </p:pic>
    </p:spTree>
    <p:extLst>
      <p:ext uri="{BB962C8B-B14F-4D97-AF65-F5344CB8AC3E}">
        <p14:creationId xmlns:p14="http://schemas.microsoft.com/office/powerpoint/2010/main" val="3234080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16510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Managing a Major Bleed on a DOAC</a:t>
            </a: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Basic Principles</a:t>
            </a:r>
            <a:r>
              <a:rPr kumimoji="0" lang="en-US" sz="32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Aharoni" panose="02010803020104030203" pitchFamily="2" charset="-79"/>
              </a:rPr>
              <a:t> </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468541"/>
            <a:ext cx="6974428" cy="377476"/>
          </a:xfrm>
          <a:prstGeom prst="rect">
            <a:avLst/>
          </a:prstGeom>
          <a:noFill/>
          <a:ln w="9525">
            <a:noFill/>
            <a:miter lim="800000"/>
            <a:headEnd/>
            <a:tailEnd/>
          </a:ln>
        </p:spPr>
        <p:txBody>
          <a:bodyPr wrap="square">
            <a:spAutoFit/>
          </a:bodyPr>
          <a:lstStyle/>
          <a:p>
            <a:pPr>
              <a:lnSpc>
                <a:spcPct val="107000"/>
              </a:lnSpc>
              <a:spcAft>
                <a:spcPts val="800"/>
              </a:spcAft>
            </a:pP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10" name="Rectangle 9">
            <a:extLst>
              <a:ext uri="{FF2B5EF4-FFF2-40B4-BE49-F238E27FC236}">
                <a16:creationId xmlns:a16="http://schemas.microsoft.com/office/drawing/2014/main" id="{18AD4FA0-2BAA-4DB2-A83B-DA88D89B68C7}"/>
              </a:ext>
            </a:extLst>
          </p:cNvPr>
          <p:cNvSpPr/>
          <p:nvPr/>
        </p:nvSpPr>
        <p:spPr>
          <a:xfrm>
            <a:off x="161925" y="1737078"/>
            <a:ext cx="8819816" cy="3729995"/>
          </a:xfrm>
          <a:prstGeom prst="rect">
            <a:avLst/>
          </a:prstGeom>
        </p:spPr>
        <p:txBody>
          <a:bodyPr wrap="square">
            <a:spAutoFit/>
          </a:bodyPr>
          <a:lstStyle/>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Resuscitate (IV hydration, oxygen)</a:t>
            </a:r>
          </a:p>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Identify source and control bleeding (packing, compress, cauterize)</a:t>
            </a:r>
          </a:p>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Stop the DOAC (vs. risk of thrombosis)</a:t>
            </a:r>
          </a:p>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Transfuse appropriate blood products (packed </a:t>
            </a:r>
            <a:r>
              <a:rPr lang="en-CA" sz="2400" b="1" dirty="0" err="1">
                <a:solidFill>
                  <a:schemeClr val="tx1">
                    <a:lumMod val="85000"/>
                    <a:lumOff val="15000"/>
                  </a:schemeClr>
                </a:solidFill>
                <a:latin typeface="Arial Narrow" panose="020B0606020202030204" pitchFamily="34" charset="0"/>
                <a:cs typeface="Arial" panose="020B0604020202020204" pitchFamily="34" charset="0"/>
              </a:rPr>
              <a:t>rbc’s</a:t>
            </a:r>
            <a:r>
              <a:rPr lang="en-CA" sz="2400" b="1" dirty="0">
                <a:solidFill>
                  <a:schemeClr val="tx1">
                    <a:lumMod val="85000"/>
                    <a:lumOff val="15000"/>
                  </a:schemeClr>
                </a:solidFill>
                <a:latin typeface="Arial Narrow" panose="020B0606020202030204" pitchFamily="34" charset="0"/>
                <a:cs typeface="Arial" panose="020B0604020202020204" pitchFamily="34" charset="0"/>
              </a:rPr>
              <a:t>, platelets, FFP)</a:t>
            </a:r>
            <a:br>
              <a:rPr lang="en-CA" sz="2400" b="1" dirty="0">
                <a:solidFill>
                  <a:schemeClr val="tx1">
                    <a:lumMod val="85000"/>
                    <a:lumOff val="15000"/>
                  </a:schemeClr>
                </a:solidFill>
                <a:latin typeface="Arial Narrow" panose="020B0606020202030204" pitchFamily="34" charset="0"/>
                <a:cs typeface="Arial" panose="020B0604020202020204" pitchFamily="34" charset="0"/>
              </a:rPr>
            </a:br>
            <a:r>
              <a:rPr lang="en-CA" sz="2400" b="1" dirty="0">
                <a:solidFill>
                  <a:schemeClr val="tx1">
                    <a:lumMod val="85000"/>
                    <a:lumOff val="15000"/>
                  </a:schemeClr>
                </a:solidFill>
                <a:latin typeface="Arial Narrow" panose="020B0606020202030204" pitchFamily="34" charset="0"/>
                <a:cs typeface="Arial" panose="020B0604020202020204" pitchFamily="34" charset="0"/>
              </a:rPr>
              <a:t>Activated charcoal gastric lavage</a:t>
            </a:r>
          </a:p>
          <a:p>
            <a:pPr marL="799578" lvl="1" indent="-342900" defTabSz="914400" fontAlgn="base">
              <a:lnSpc>
                <a:spcPct val="130000"/>
              </a:lnSpc>
              <a:spcBef>
                <a:spcPct val="0"/>
              </a:spcBef>
              <a:spcAft>
                <a:spcPct val="0"/>
              </a:spcAft>
              <a:buClr>
                <a:srgbClr val="13A985"/>
              </a:buClr>
              <a:buFont typeface="Wingdings" panose="05000000000000000000" pitchFamily="2" charset="2"/>
              <a:buChar char="§"/>
            </a:pPr>
            <a:r>
              <a:rPr lang="en-CA" sz="2000" b="1" dirty="0">
                <a:solidFill>
                  <a:schemeClr val="tx1">
                    <a:lumMod val="85000"/>
                    <a:lumOff val="15000"/>
                  </a:schemeClr>
                </a:solidFill>
                <a:latin typeface="Arial Narrow" panose="020B0606020202030204" pitchFamily="34" charset="0"/>
                <a:cs typeface="Arial" panose="020B0604020202020204" pitchFamily="34" charset="0"/>
              </a:rPr>
              <a:t>If overdose suspected within previous 2-3 hours</a:t>
            </a:r>
          </a:p>
          <a:p>
            <a:pPr marL="342900" indent="-342900" defTabSz="914400" fontAlgn="base">
              <a:lnSpc>
                <a:spcPct val="130000"/>
              </a:lnSpc>
              <a:spcBef>
                <a:spcPct val="0"/>
              </a:spcBef>
              <a:spcAft>
                <a:spcPct val="0"/>
              </a:spcAft>
              <a:buClr>
                <a:srgbClr val="13A985"/>
              </a:buClr>
              <a:buFont typeface="Wingdings" panose="05000000000000000000" pitchFamily="2" charset="2"/>
              <a:buChar char="§"/>
            </a:pPr>
            <a:r>
              <a:rPr lang="en-CA" sz="2400" b="1" dirty="0">
                <a:solidFill>
                  <a:schemeClr val="tx1">
                    <a:lumMod val="85000"/>
                    <a:lumOff val="15000"/>
                  </a:schemeClr>
                </a:solidFill>
                <a:latin typeface="Arial Narrow" panose="020B0606020202030204" pitchFamily="34" charset="0"/>
                <a:cs typeface="Arial" panose="020B0604020202020204" pitchFamily="34" charset="0"/>
              </a:rPr>
              <a:t>Hemodialysis</a:t>
            </a:r>
          </a:p>
          <a:p>
            <a:pPr marL="799578" lvl="1" indent="-342900" defTabSz="914400" fontAlgn="base">
              <a:lnSpc>
                <a:spcPct val="130000"/>
              </a:lnSpc>
              <a:spcBef>
                <a:spcPct val="0"/>
              </a:spcBef>
              <a:spcAft>
                <a:spcPct val="0"/>
              </a:spcAft>
              <a:buClr>
                <a:srgbClr val="13A985"/>
              </a:buClr>
              <a:buFont typeface="Wingdings" panose="05000000000000000000" pitchFamily="2" charset="2"/>
              <a:buChar char="§"/>
            </a:pPr>
            <a:r>
              <a:rPr lang="en-CA" sz="2000" b="1" dirty="0">
                <a:solidFill>
                  <a:schemeClr val="tx1">
                    <a:lumMod val="85000"/>
                    <a:lumOff val="15000"/>
                  </a:schemeClr>
                </a:solidFill>
                <a:latin typeface="Arial Narrow" panose="020B0606020202030204" pitchFamily="34" charset="0"/>
                <a:cs typeface="Arial" panose="020B0604020202020204" pitchFamily="34" charset="0"/>
              </a:rPr>
              <a:t>Dabigatran, because of low 35% protein binding</a:t>
            </a:r>
          </a:p>
        </p:txBody>
      </p:sp>
    </p:spTree>
    <p:extLst>
      <p:ext uri="{BB962C8B-B14F-4D97-AF65-F5344CB8AC3E}">
        <p14:creationId xmlns:p14="http://schemas.microsoft.com/office/powerpoint/2010/main" val="4342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5BCA67A2-4C59-4F55-8A73-DEBC72818047}"/>
              </a:ext>
            </a:extLst>
          </p:cNvPr>
          <p:cNvSpPr txBox="1"/>
          <p:nvPr/>
        </p:nvSpPr>
        <p:spPr>
          <a:xfrm>
            <a:off x="0" y="1073457"/>
            <a:ext cx="9144000" cy="5364000"/>
          </a:xfrm>
          <a:prstGeom prst="rect">
            <a:avLst/>
          </a:prstGeom>
          <a:solidFill>
            <a:srgbClr val="3A3A3C"/>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lowchart: Connector 4">
            <a:extLst>
              <a:ext uri="{FF2B5EF4-FFF2-40B4-BE49-F238E27FC236}">
                <a16:creationId xmlns:a16="http://schemas.microsoft.com/office/drawing/2014/main" id="{1CF6D466-CC40-4C79-94E4-487DF1732521}"/>
              </a:ext>
            </a:extLst>
          </p:cNvPr>
          <p:cNvSpPr/>
          <p:nvPr/>
        </p:nvSpPr>
        <p:spPr>
          <a:xfrm>
            <a:off x="7888406" y="5868987"/>
            <a:ext cx="972000" cy="972000"/>
          </a:xfrm>
          <a:prstGeom prst="flowChartConnector">
            <a:avLst/>
          </a:prstGeom>
          <a:solidFill>
            <a:srgbClr val="62C3A8"/>
          </a:solidFill>
          <a:ln>
            <a:solidFill>
              <a:srgbClr val="AEF4E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156592"/>
            <a:ext cx="8068238" cy="769441"/>
          </a:xfrm>
          <a:prstGeom prst="rect">
            <a:avLst/>
          </a:prstGeom>
          <a:noFill/>
        </p:spPr>
        <p:txBody>
          <a:bodyPr wrap="square">
            <a:spAutoFit/>
          </a:bodyPr>
          <a:lstStyle/>
          <a:p>
            <a:pPr lvl="0">
              <a:defRPr/>
            </a:pPr>
            <a:r>
              <a:rPr lang="en-CA" sz="4400" b="1" dirty="0">
                <a:solidFill>
                  <a:srgbClr val="3A3A3C"/>
                </a:solidFill>
                <a:latin typeface="Arial Narrow" panose="020B0606020202030204" pitchFamily="34" charset="0"/>
                <a:cs typeface="Aharoni" panose="02010803020104030203" pitchFamily="2" charset="-79"/>
              </a:rPr>
              <a:t>Learning Objectives</a:t>
            </a:r>
          </a:p>
        </p:txBody>
      </p:sp>
      <p:sp>
        <p:nvSpPr>
          <p:cNvPr id="2" name="TextBox 1">
            <a:extLst>
              <a:ext uri="{FF2B5EF4-FFF2-40B4-BE49-F238E27FC236}">
                <a16:creationId xmlns:a16="http://schemas.microsoft.com/office/drawing/2014/main" id="{06BEB5F3-E299-43DB-ACB0-E91FB95E37E1}"/>
              </a:ext>
            </a:extLst>
          </p:cNvPr>
          <p:cNvSpPr txBox="1"/>
          <p:nvPr/>
        </p:nvSpPr>
        <p:spPr>
          <a:xfrm>
            <a:off x="20471" y="6420426"/>
            <a:ext cx="9144000" cy="432000"/>
          </a:xfrm>
          <a:prstGeom prst="rect">
            <a:avLst/>
          </a:prstGeom>
          <a:solidFill>
            <a:srgbClr val="62C3A8"/>
          </a:solidFill>
        </p:spPr>
        <p:txBody>
          <a:bodyPr wrap="square" rtlCol="0">
            <a:spAutoFit/>
          </a:bodyPr>
          <a:lstStyle/>
          <a:p>
            <a:endParaRPr lang="en-CA" dirty="0"/>
          </a:p>
        </p:txBody>
      </p:sp>
      <p:sp>
        <p:nvSpPr>
          <p:cNvPr id="36" name="TextBox 35">
            <a:extLst>
              <a:ext uri="{FF2B5EF4-FFF2-40B4-BE49-F238E27FC236}">
                <a16:creationId xmlns:a16="http://schemas.microsoft.com/office/drawing/2014/main" id="{B8FF3C45-84C8-46AC-8427-D20421FD3D8D}"/>
              </a:ext>
            </a:extLst>
          </p:cNvPr>
          <p:cNvSpPr txBox="1"/>
          <p:nvPr/>
        </p:nvSpPr>
        <p:spPr>
          <a:xfrm>
            <a:off x="0" y="1709877"/>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Flowchart: Connector 36">
            <a:extLst>
              <a:ext uri="{FF2B5EF4-FFF2-40B4-BE49-F238E27FC236}">
                <a16:creationId xmlns:a16="http://schemas.microsoft.com/office/drawing/2014/main" id="{CB909597-E447-4B08-9BA8-0F36BA8EEABD}"/>
              </a:ext>
            </a:extLst>
          </p:cNvPr>
          <p:cNvSpPr/>
          <p:nvPr/>
        </p:nvSpPr>
        <p:spPr>
          <a:xfrm>
            <a:off x="266854" y="1829849"/>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38" name="TextBox 37">
            <a:extLst>
              <a:ext uri="{FF2B5EF4-FFF2-40B4-BE49-F238E27FC236}">
                <a16:creationId xmlns:a16="http://schemas.microsoft.com/office/drawing/2014/main" id="{6ED1E7E7-5BAD-4149-A62C-B9FF15F9970B}"/>
              </a:ext>
            </a:extLst>
          </p:cNvPr>
          <p:cNvSpPr txBox="1"/>
          <p:nvPr/>
        </p:nvSpPr>
        <p:spPr>
          <a:xfrm>
            <a:off x="1645918" y="1787381"/>
            <a:ext cx="7231228" cy="1015663"/>
          </a:xfrm>
          <a:prstGeom prst="rect">
            <a:avLst/>
          </a:prstGeom>
          <a:noFill/>
        </p:spPr>
        <p:txBody>
          <a:bodyPr wrap="square" rtlCol="0">
            <a:spAutoFit/>
          </a:bodyPr>
          <a:lstStyle/>
          <a:p>
            <a:r>
              <a:rPr lang="en-CA" sz="2000" b="1">
                <a:solidFill>
                  <a:prstClr val="white"/>
                </a:solidFill>
                <a:latin typeface="Arial Narrow" panose="020B0606020202030204" pitchFamily="34" charset="0"/>
              </a:rPr>
              <a:t>Select personalized treatment options for stroke prevention in atrial fibrillation using current Canadian Practice Guidelines supplemented with reassuring “Real World” experience</a:t>
            </a:r>
          </a:p>
        </p:txBody>
      </p:sp>
      <p:sp>
        <p:nvSpPr>
          <p:cNvPr id="39" name="TextBox 38">
            <a:extLst>
              <a:ext uri="{FF2B5EF4-FFF2-40B4-BE49-F238E27FC236}">
                <a16:creationId xmlns:a16="http://schemas.microsoft.com/office/drawing/2014/main" id="{05819861-85D3-492C-8C88-036B2F1CBFAA}"/>
              </a:ext>
            </a:extLst>
          </p:cNvPr>
          <p:cNvSpPr txBox="1"/>
          <p:nvPr/>
        </p:nvSpPr>
        <p:spPr>
          <a:xfrm>
            <a:off x="0" y="3195161"/>
            <a:ext cx="9144000" cy="118872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Flowchart: Connector 39">
            <a:extLst>
              <a:ext uri="{FF2B5EF4-FFF2-40B4-BE49-F238E27FC236}">
                <a16:creationId xmlns:a16="http://schemas.microsoft.com/office/drawing/2014/main" id="{B93D9FBD-4228-45CB-B2D6-4B436BCA75F0}"/>
              </a:ext>
            </a:extLst>
          </p:cNvPr>
          <p:cNvSpPr/>
          <p:nvPr/>
        </p:nvSpPr>
        <p:spPr>
          <a:xfrm>
            <a:off x="266854" y="3322315"/>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1" name="TextBox 40">
            <a:extLst>
              <a:ext uri="{FF2B5EF4-FFF2-40B4-BE49-F238E27FC236}">
                <a16:creationId xmlns:a16="http://schemas.microsoft.com/office/drawing/2014/main" id="{0EEC26F2-9E22-4EBB-BDD0-164B7F862F57}"/>
              </a:ext>
            </a:extLst>
          </p:cNvPr>
          <p:cNvSpPr txBox="1"/>
          <p:nvPr/>
        </p:nvSpPr>
        <p:spPr>
          <a:xfrm>
            <a:off x="1665866" y="3433433"/>
            <a:ext cx="6993522" cy="707886"/>
          </a:xfrm>
          <a:prstGeom prst="rect">
            <a:avLst/>
          </a:prstGeom>
          <a:noFill/>
        </p:spPr>
        <p:txBody>
          <a:bodyPr wrap="square" rtlCol="0">
            <a:spAutoFit/>
          </a:bodyPr>
          <a:lstStyle/>
          <a:p>
            <a:r>
              <a:rPr lang="en-CA" sz="2000" b="1" dirty="0">
                <a:solidFill>
                  <a:prstClr val="white"/>
                </a:solidFill>
                <a:latin typeface="Arial Narrow" panose="020B0606020202030204" pitchFamily="34" charset="0"/>
              </a:rPr>
              <a:t>Assess and optimize bleeding risk of atrial fibrillation patients requiring long-term DOAC stroke prevention treatment </a:t>
            </a:r>
          </a:p>
        </p:txBody>
      </p:sp>
      <p:sp>
        <p:nvSpPr>
          <p:cNvPr id="42" name="TextBox 41">
            <a:extLst>
              <a:ext uri="{FF2B5EF4-FFF2-40B4-BE49-F238E27FC236}">
                <a16:creationId xmlns:a16="http://schemas.microsoft.com/office/drawing/2014/main" id="{FA3127BA-FB57-4EEB-B84C-825DC2848E85}"/>
              </a:ext>
            </a:extLst>
          </p:cNvPr>
          <p:cNvSpPr txBox="1"/>
          <p:nvPr/>
        </p:nvSpPr>
        <p:spPr>
          <a:xfrm>
            <a:off x="0" y="4675634"/>
            <a:ext cx="9144000" cy="1097280"/>
          </a:xfrm>
          <a:prstGeom prst="rect">
            <a:avLst/>
          </a:prstGeom>
          <a:solidFill>
            <a:srgbClr val="13A985"/>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Flowchart: Connector 42">
            <a:extLst>
              <a:ext uri="{FF2B5EF4-FFF2-40B4-BE49-F238E27FC236}">
                <a16:creationId xmlns:a16="http://schemas.microsoft.com/office/drawing/2014/main" id="{50BADEEC-7981-486D-9BBA-7B990F63BF7B}"/>
              </a:ext>
            </a:extLst>
          </p:cNvPr>
          <p:cNvSpPr/>
          <p:nvPr/>
        </p:nvSpPr>
        <p:spPr>
          <a:xfrm>
            <a:off x="266854" y="4757506"/>
            <a:ext cx="914400" cy="914400"/>
          </a:xfrm>
          <a:prstGeom prst="flowChartConnector">
            <a:avLst/>
          </a:prstGeom>
          <a:solidFill>
            <a:srgbClr val="22E6B7"/>
          </a:solidFill>
          <a:ln w="57150" cap="flat" cmpd="sng" algn="ctr">
            <a:solidFill>
              <a:sysClr val="window" lastClr="FF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rPr>
              <a:t>III</a:t>
            </a:r>
            <a:endParaRPr kumimoji="0" lang="en-US" sz="4400" b="1" i="0" u="none" strike="noStrike" kern="0" cap="none" spc="0" normalizeH="0" baseline="0" noProof="0" dirty="0">
              <a:ln>
                <a:noFill/>
              </a:ln>
              <a:solidFill>
                <a:prstClr val="white"/>
              </a:solidFill>
              <a:effectLst/>
              <a:uLnTx/>
              <a:uFillTx/>
              <a:latin typeface="Arial Narrow" panose="020B0606020202030204" pitchFamily="34" charset="0"/>
              <a:ea typeface="+mn-ea"/>
              <a:cs typeface="+mn-cs"/>
            </a:endParaRPr>
          </a:p>
        </p:txBody>
      </p:sp>
      <p:sp>
        <p:nvSpPr>
          <p:cNvPr id="44" name="TextBox 43">
            <a:extLst>
              <a:ext uri="{FF2B5EF4-FFF2-40B4-BE49-F238E27FC236}">
                <a16:creationId xmlns:a16="http://schemas.microsoft.com/office/drawing/2014/main" id="{F1CC57EB-DBA1-4206-A917-FE8740BD4597}"/>
              </a:ext>
            </a:extLst>
          </p:cNvPr>
          <p:cNvSpPr txBox="1"/>
          <p:nvPr/>
        </p:nvSpPr>
        <p:spPr>
          <a:xfrm>
            <a:off x="1645918" y="4715038"/>
            <a:ext cx="7231228" cy="1015663"/>
          </a:xfrm>
          <a:prstGeom prst="rect">
            <a:avLst/>
          </a:prstGeom>
          <a:noFill/>
        </p:spPr>
        <p:txBody>
          <a:bodyPr wrap="square" rtlCol="0">
            <a:spAutoFit/>
          </a:bodyPr>
          <a:lstStyle/>
          <a:p>
            <a:r>
              <a:rPr lang="en-CA" sz="2000" b="1" dirty="0">
                <a:solidFill>
                  <a:prstClr val="white"/>
                </a:solidFill>
                <a:latin typeface="Arial Narrow" panose="020B0606020202030204" pitchFamily="34" charset="0"/>
              </a:rPr>
              <a:t>Recognize the current treatment gap in Canada and take steps at ensuring appropriate dosage selection and  long-term compliance with oral anticoagulation among AF patients</a:t>
            </a:r>
          </a:p>
        </p:txBody>
      </p:sp>
      <p:sp>
        <p:nvSpPr>
          <p:cNvPr id="45" name="Content Placeholder 2">
            <a:extLst>
              <a:ext uri="{FF2B5EF4-FFF2-40B4-BE49-F238E27FC236}">
                <a16:creationId xmlns:a16="http://schemas.microsoft.com/office/drawing/2014/main" id="{2C5A338A-FA1B-4916-A899-60BF13481DCC}"/>
              </a:ext>
            </a:extLst>
          </p:cNvPr>
          <p:cNvSpPr txBox="1">
            <a:spLocks/>
          </p:cNvSpPr>
          <p:nvPr/>
        </p:nvSpPr>
        <p:spPr>
          <a:xfrm>
            <a:off x="143997" y="1159604"/>
            <a:ext cx="8676991" cy="549680"/>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t>Upon completion of this activity, participants should be able to:</a:t>
            </a:r>
            <a:br>
              <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rPr>
            </a:br>
            <a:endParaRPr kumimoji="0" lang="en-CA" sz="2400" b="1" i="0" u="none" strike="noStrike" kern="1200" cap="none" spc="0" normalizeH="0" baseline="0" noProof="0" dirty="0">
              <a:ln>
                <a:noFill/>
              </a:ln>
              <a:solidFill>
                <a:srgbClr val="D3F9EF"/>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Tx/>
              <a:buNone/>
              <a:tabLst/>
              <a:defRPr/>
            </a:pPr>
            <a:endParaRPr kumimoji="0" lang="en-CA" sz="24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CA" sz="2000" b="0" i="0" u="none" strike="noStrike" kern="1200" cap="none" spc="0" normalizeH="0" baseline="0" noProof="0" dirty="0">
              <a:ln>
                <a:noFill/>
              </a:ln>
              <a:solidFill>
                <a:srgbClr val="CD97C8"/>
              </a:solidFill>
              <a:effectLst/>
              <a:uLnTx/>
              <a:uFillTx/>
              <a:latin typeface="Arial Narrow" panose="020B0606020202030204" pitchFamily="34" charset="0"/>
              <a:ea typeface="+mn-ea"/>
              <a:cs typeface="Lato"/>
            </a:endParaRPr>
          </a:p>
        </p:txBody>
      </p:sp>
      <p:pic>
        <p:nvPicPr>
          <p:cNvPr id="19" name="Picture 18" descr="A close up of a sign&#10;&#10;Description automatically generated">
            <a:extLst>
              <a:ext uri="{FF2B5EF4-FFF2-40B4-BE49-F238E27FC236}">
                <a16:creationId xmlns:a16="http://schemas.microsoft.com/office/drawing/2014/main" id="{A1B5E6D8-FB48-4A58-A4C4-96D6D0FD9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pic>
        <p:nvPicPr>
          <p:cNvPr id="9" name="Picture 8">
            <a:extLst>
              <a:ext uri="{FF2B5EF4-FFF2-40B4-BE49-F238E27FC236}">
                <a16:creationId xmlns:a16="http://schemas.microsoft.com/office/drawing/2014/main" id="{BD7D6FAE-453E-40C1-BFF3-7BC06F3E2F35}"/>
              </a:ext>
            </a:extLst>
          </p:cNvPr>
          <p:cNvPicPr>
            <a:picLocks noChangeAspect="1"/>
          </p:cNvPicPr>
          <p:nvPr/>
        </p:nvPicPr>
        <p:blipFill>
          <a:blip r:embed="rId3"/>
          <a:stretch>
            <a:fillRect/>
          </a:stretch>
        </p:blipFill>
        <p:spPr>
          <a:xfrm>
            <a:off x="8063723" y="6005176"/>
            <a:ext cx="632477" cy="682082"/>
          </a:xfrm>
          <a:prstGeom prst="rect">
            <a:avLst/>
          </a:prstGeom>
        </p:spPr>
      </p:pic>
    </p:spTree>
    <p:extLst>
      <p:ext uri="{BB962C8B-B14F-4D97-AF65-F5344CB8AC3E}">
        <p14:creationId xmlns:p14="http://schemas.microsoft.com/office/powerpoint/2010/main" val="26615342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16510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Managing a Major Bleed on a DOAC</a:t>
            </a: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Hemostatic Agents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468541"/>
            <a:ext cx="6974428" cy="377476"/>
          </a:xfrm>
          <a:prstGeom prst="rect">
            <a:avLst/>
          </a:prstGeom>
          <a:noFill/>
          <a:ln w="9525">
            <a:noFill/>
            <a:miter lim="800000"/>
            <a:headEnd/>
            <a:tailEnd/>
          </a:ln>
        </p:spPr>
        <p:txBody>
          <a:bodyPr wrap="square">
            <a:spAutoFit/>
          </a:bodyPr>
          <a:lstStyle/>
          <a:p>
            <a:pPr>
              <a:lnSpc>
                <a:spcPct val="107000"/>
              </a:lnSpc>
              <a:spcAft>
                <a:spcPts val="800"/>
              </a:spcAft>
            </a:pP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9" name="TextBox 8">
            <a:extLst>
              <a:ext uri="{FF2B5EF4-FFF2-40B4-BE49-F238E27FC236}">
                <a16:creationId xmlns:a16="http://schemas.microsoft.com/office/drawing/2014/main" id="{2D882BFA-6770-4F79-AA7B-ECAC3ED36CDB}"/>
              </a:ext>
            </a:extLst>
          </p:cNvPr>
          <p:cNvSpPr txBox="1"/>
          <p:nvPr/>
        </p:nvSpPr>
        <p:spPr>
          <a:xfrm>
            <a:off x="114300" y="1696506"/>
            <a:ext cx="8896350" cy="4216539"/>
          </a:xfrm>
          <a:prstGeom prst="rect">
            <a:avLst/>
          </a:prstGeom>
          <a:noFill/>
        </p:spPr>
        <p:txBody>
          <a:bodyPr wrap="square" rtlCol="0">
            <a:spAutoFit/>
          </a:bodyPr>
          <a:lstStyle/>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Antifibrinolytic</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drugs</a:t>
            </a:r>
            <a:endParaRPr lang="fr-CA" sz="2400" b="1" dirty="0">
              <a:solidFill>
                <a:schemeClr val="tx1">
                  <a:lumMod val="85000"/>
                  <a:lumOff val="15000"/>
                </a:schemeClr>
              </a:solidFill>
              <a:latin typeface="Arial Narrow" panose="020B0606020202030204" pitchFamily="34" charset="0"/>
              <a:cs typeface="Arial" panose="020B0604020202020204" pitchFamily="34" charset="0"/>
            </a:endParaRP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Aminocaproic</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acid</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Amicar</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Tranexamic</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acid</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Cyclokapron</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13A985"/>
              </a:buClr>
              <a:buFont typeface="Wingdings" panose="05000000000000000000" pitchFamily="2" charset="2"/>
              <a:buChar char="§"/>
            </a:pPr>
            <a:endParaRPr lang="fr-CA"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Prothrombotics</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drugs</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with</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risk</a:t>
            </a:r>
            <a:r>
              <a:rPr lang="fr-CA" sz="2400" b="1" dirty="0">
                <a:solidFill>
                  <a:schemeClr val="tx1">
                    <a:lumMod val="85000"/>
                    <a:lumOff val="15000"/>
                  </a:schemeClr>
                </a:solidFill>
                <a:latin typeface="Arial Narrow" panose="020B0606020202030204" pitchFamily="34" charset="0"/>
                <a:cs typeface="Arial" panose="020B0604020202020204" pitchFamily="34" charset="0"/>
              </a:rPr>
              <a:t> of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causing</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thrombosis</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PCCs</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Octaplex</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Beriplex</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aPCCs</a:t>
            </a:r>
            <a:r>
              <a:rPr lang="fr-CA" sz="2000" dirty="0">
                <a:solidFill>
                  <a:schemeClr val="tx1">
                    <a:lumMod val="85000"/>
                    <a:lumOff val="15000"/>
                  </a:schemeClr>
                </a:solidFill>
                <a:latin typeface="Arial Narrow" panose="020B0606020202030204" pitchFamily="34" charset="0"/>
                <a:cs typeface="Arial" panose="020B0604020202020204" pitchFamily="34" charset="0"/>
              </a:rPr>
              <a:t>  (FEIBA™)</a:t>
            </a:r>
          </a:p>
          <a:p>
            <a:pPr marL="799578" lvl="1" indent="-342900" defTabSz="914400" fontAlgn="base">
              <a:spcBef>
                <a:spcPct val="0"/>
              </a:spcBef>
              <a:spcAft>
                <a:spcPct val="0"/>
              </a:spcAft>
              <a:buClr>
                <a:srgbClr val="13A985"/>
              </a:buClr>
              <a:buFont typeface="Wingdings" panose="05000000000000000000" pitchFamily="2" charset="2"/>
              <a:buChar char="§"/>
            </a:pPr>
            <a:r>
              <a:rPr lang="fr-CA" sz="2000" dirty="0" err="1">
                <a:solidFill>
                  <a:schemeClr val="tx1">
                    <a:lumMod val="85000"/>
                    <a:lumOff val="15000"/>
                  </a:schemeClr>
                </a:solidFill>
                <a:latin typeface="Arial Narrow" panose="020B0606020202030204" pitchFamily="34" charset="0"/>
                <a:cs typeface="Arial" panose="020B0604020202020204" pitchFamily="34" charset="0"/>
              </a:rPr>
              <a:t>rFVIIa</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NovoSeven</a:t>
            </a:r>
            <a:r>
              <a:rPr lang="fr-CA" sz="2000" dirty="0">
                <a:solidFill>
                  <a:schemeClr val="tx1">
                    <a:lumMod val="85000"/>
                    <a:lumOff val="15000"/>
                  </a:schemeClr>
                </a:solidFill>
                <a:latin typeface="Arial Narrow" panose="020B0606020202030204" pitchFamily="34" charset="0"/>
                <a:cs typeface="Arial" panose="020B0604020202020204" pitchFamily="34" charset="0"/>
              </a:rPr>
              <a:t>™, </a:t>
            </a:r>
            <a:r>
              <a:rPr lang="fr-CA" sz="2000" dirty="0" err="1">
                <a:solidFill>
                  <a:schemeClr val="tx1">
                    <a:lumMod val="85000"/>
                    <a:lumOff val="15000"/>
                  </a:schemeClr>
                </a:solidFill>
                <a:latin typeface="Arial Narrow" panose="020B0606020202030204" pitchFamily="34" charset="0"/>
                <a:cs typeface="Arial" panose="020B0604020202020204" pitchFamily="34" charset="0"/>
              </a:rPr>
              <a:t>Niastase</a:t>
            </a:r>
            <a:r>
              <a:rPr lang="fr-CA" sz="2000" dirty="0">
                <a:solidFill>
                  <a:schemeClr val="tx1">
                    <a:lumMod val="85000"/>
                    <a:lumOff val="15000"/>
                  </a:schemeClr>
                </a:solidFill>
                <a:latin typeface="Arial Narrow" panose="020B0606020202030204" pitchFamily="34" charset="0"/>
                <a:cs typeface="Arial" panose="020B0604020202020204" pitchFamily="34" charset="0"/>
              </a:rPr>
              <a:t>™)</a:t>
            </a:r>
          </a:p>
          <a:p>
            <a:pPr marL="342900" indent="-342900" defTabSz="914400" fontAlgn="base">
              <a:spcBef>
                <a:spcPct val="0"/>
              </a:spcBef>
              <a:spcAft>
                <a:spcPct val="0"/>
              </a:spcAft>
              <a:buClr>
                <a:srgbClr val="13A985"/>
              </a:buClr>
              <a:buFont typeface="Wingdings" panose="05000000000000000000" pitchFamily="2" charset="2"/>
              <a:buChar char="§"/>
            </a:pPr>
            <a:endParaRPr lang="fr-CA" sz="2400"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Cryoprecipitate</a:t>
            </a:r>
            <a:endParaRPr lang="fr-CA" sz="2400" b="1" dirty="0">
              <a:solidFill>
                <a:schemeClr val="tx1">
                  <a:lumMod val="85000"/>
                  <a:lumOff val="15000"/>
                </a:schemeClr>
              </a:solidFill>
              <a:latin typeface="Arial Narrow" panose="020B0606020202030204" pitchFamily="34" charset="0"/>
              <a:cs typeface="Arial" panose="020B0604020202020204" pitchFamily="34" charset="0"/>
            </a:endParaRPr>
          </a:p>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Desmopressin</a:t>
            </a:r>
            <a:r>
              <a:rPr lang="fr-CA" sz="2400" b="1" dirty="0">
                <a:solidFill>
                  <a:schemeClr val="tx1">
                    <a:lumMod val="85000"/>
                    <a:lumOff val="15000"/>
                  </a:schemeClr>
                </a:solidFill>
                <a:latin typeface="Arial Narrow" panose="020B0606020202030204" pitchFamily="34" charset="0"/>
                <a:cs typeface="Arial" panose="020B0604020202020204" pitchFamily="34" charset="0"/>
              </a:rPr>
              <a:t> (DDAVP)</a:t>
            </a:r>
          </a:p>
          <a:p>
            <a:pPr marL="342900" indent="-342900" defTabSz="914400" fontAlgn="base">
              <a:spcBef>
                <a:spcPct val="0"/>
              </a:spcBef>
              <a:spcAft>
                <a:spcPct val="0"/>
              </a:spcAft>
              <a:buClr>
                <a:srgbClr val="13A985"/>
              </a:buClr>
              <a:buFont typeface="Wingdings" panose="05000000000000000000" pitchFamily="2" charset="2"/>
              <a:buChar char="§"/>
            </a:pPr>
            <a:r>
              <a:rPr lang="fr-CA" sz="2400" b="1" dirty="0" err="1">
                <a:solidFill>
                  <a:schemeClr val="tx1">
                    <a:lumMod val="85000"/>
                    <a:lumOff val="15000"/>
                  </a:schemeClr>
                </a:solidFill>
                <a:latin typeface="Arial Narrow" panose="020B0606020202030204" pitchFamily="34" charset="0"/>
                <a:cs typeface="Arial" panose="020B0604020202020204" pitchFamily="34" charset="0"/>
              </a:rPr>
              <a:t>Fresh</a:t>
            </a:r>
            <a:r>
              <a:rPr lang="fr-CA" sz="2400" b="1" dirty="0">
                <a:solidFill>
                  <a:schemeClr val="tx1">
                    <a:lumMod val="85000"/>
                    <a:lumOff val="15000"/>
                  </a:schemeClr>
                </a:solidFill>
                <a:latin typeface="Arial Narrow" panose="020B0606020202030204" pitchFamily="34" charset="0"/>
                <a:cs typeface="Arial" panose="020B0604020202020204" pitchFamily="34" charset="0"/>
              </a:rPr>
              <a:t> </a:t>
            </a:r>
            <a:r>
              <a:rPr lang="fr-CA" sz="2400" b="1" dirty="0" err="1">
                <a:solidFill>
                  <a:schemeClr val="tx1">
                    <a:lumMod val="85000"/>
                    <a:lumOff val="15000"/>
                  </a:schemeClr>
                </a:solidFill>
                <a:latin typeface="Arial Narrow" panose="020B0606020202030204" pitchFamily="34" charset="0"/>
                <a:cs typeface="Arial" panose="020B0604020202020204" pitchFamily="34" charset="0"/>
              </a:rPr>
              <a:t>frozen</a:t>
            </a:r>
            <a:r>
              <a:rPr lang="fr-CA" sz="2400" b="1" dirty="0">
                <a:solidFill>
                  <a:schemeClr val="tx1">
                    <a:lumMod val="85000"/>
                    <a:lumOff val="15000"/>
                  </a:schemeClr>
                </a:solidFill>
                <a:latin typeface="Arial Narrow" panose="020B0606020202030204" pitchFamily="34" charset="0"/>
                <a:cs typeface="Arial" panose="020B0604020202020204" pitchFamily="34" charset="0"/>
              </a:rPr>
              <a:t> plasma (FFP)</a:t>
            </a:r>
          </a:p>
        </p:txBody>
      </p:sp>
    </p:spTree>
    <p:extLst>
      <p:ext uri="{BB962C8B-B14F-4D97-AF65-F5344CB8AC3E}">
        <p14:creationId xmlns:p14="http://schemas.microsoft.com/office/powerpoint/2010/main" val="409673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11" name="Straight Connector 10">
            <a:extLst>
              <a:ext uri="{FF2B5EF4-FFF2-40B4-BE49-F238E27FC236}">
                <a16:creationId xmlns:a16="http://schemas.microsoft.com/office/drawing/2014/main" id="{C41E77AA-EC02-4F38-AA2F-52C0388EE2FD}"/>
              </a:ext>
            </a:extLst>
          </p:cNvPr>
          <p:cNvCxnSpPr/>
          <p:nvPr/>
        </p:nvCxnSpPr>
        <p:spPr>
          <a:xfrm flipV="1">
            <a:off x="0" y="135920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8DF560-6D5F-4CF1-A2A2-A1844E19585B}"/>
              </a:ext>
            </a:extLst>
          </p:cNvPr>
          <p:cNvSpPr/>
          <p:nvPr/>
        </p:nvSpPr>
        <p:spPr>
          <a:xfrm>
            <a:off x="69173" y="165100"/>
            <a:ext cx="6626225" cy="1077218"/>
          </a:xfrm>
          <a:prstGeom prst="rect">
            <a:avLst/>
          </a:prstGeom>
          <a:noFill/>
        </p:spPr>
        <p:txBody>
          <a:bodyPr wrap="square">
            <a:spAutoFit/>
          </a:bodyPr>
          <a:lstStyle/>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Managing a Major Bleed on a DOAC</a:t>
            </a:r>
          </a:p>
          <a:p>
            <a:pPr lvl="0">
              <a:defRPr/>
            </a:pPr>
            <a:r>
              <a:rPr lang="en-US" sz="3200" b="1" dirty="0">
                <a:solidFill>
                  <a:prstClr val="black">
                    <a:lumMod val="75000"/>
                    <a:lumOff val="25000"/>
                  </a:prstClr>
                </a:solidFill>
                <a:latin typeface="Arial Narrow" panose="020B0606020202030204" pitchFamily="34" charset="0"/>
                <a:cs typeface="Aharoni" panose="02010803020104030203" pitchFamily="2" charset="-79"/>
              </a:rPr>
              <a:t>Reversal Agents (Antidotes)</a:t>
            </a:r>
          </a:p>
        </p:txBody>
      </p:sp>
      <p:sp>
        <p:nvSpPr>
          <p:cNvPr id="70" name="Text Box 3">
            <a:extLst>
              <a:ext uri="{FF2B5EF4-FFF2-40B4-BE49-F238E27FC236}">
                <a16:creationId xmlns:a16="http://schemas.microsoft.com/office/drawing/2014/main" id="{F961153E-9F11-454D-B909-09BC6FA718FC}"/>
              </a:ext>
            </a:extLst>
          </p:cNvPr>
          <p:cNvSpPr txBox="1">
            <a:spLocks noChangeArrowheads="1"/>
          </p:cNvSpPr>
          <p:nvPr/>
        </p:nvSpPr>
        <p:spPr bwMode="auto">
          <a:xfrm>
            <a:off x="80422" y="6468541"/>
            <a:ext cx="6974428" cy="377476"/>
          </a:xfrm>
          <a:prstGeom prst="rect">
            <a:avLst/>
          </a:prstGeom>
          <a:noFill/>
          <a:ln w="9525">
            <a:noFill/>
            <a:miter lim="800000"/>
            <a:headEnd/>
            <a:tailEnd/>
          </a:ln>
        </p:spPr>
        <p:txBody>
          <a:bodyPr wrap="square">
            <a:spAutoFit/>
          </a:bodyPr>
          <a:lstStyle/>
          <a:p>
            <a:pPr>
              <a:lnSpc>
                <a:spcPct val="107000"/>
              </a:lnSpc>
              <a:spcAft>
                <a:spcPts val="800"/>
              </a:spcAft>
            </a:pP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Tomaselli GF, Mahaffey KW,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Cuker</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 et al. 2017 ACC Expert Consensus Decision Pathway on Management of Bleeding in Patients on Oral Anticoagulants: A Report of the American College of Cardiology Task Force on Expert Consensus Decision Pathways. J Am Coll </a:t>
            </a:r>
            <a:r>
              <a:rPr lang="en-CA" sz="900"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Cardiol</a:t>
            </a:r>
            <a:r>
              <a:rPr lang="en-CA"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2017;Dec 1</a:t>
            </a:r>
            <a:endParaRPr lang="en-US" sz="900"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p:txBody>
      </p:sp>
      <p:pic>
        <p:nvPicPr>
          <p:cNvPr id="8" name="Picture 7" descr="A close up of a sign&#10;&#10;Description automatically generated">
            <a:extLst>
              <a:ext uri="{FF2B5EF4-FFF2-40B4-BE49-F238E27FC236}">
                <a16:creationId xmlns:a16="http://schemas.microsoft.com/office/drawing/2014/main" id="{58886B63-D9A3-4D5C-AF92-284788BB4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73" y="286219"/>
            <a:ext cx="2051727" cy="906777"/>
          </a:xfrm>
          <a:prstGeom prst="rect">
            <a:avLst/>
          </a:prstGeom>
        </p:spPr>
      </p:pic>
      <p:sp>
        <p:nvSpPr>
          <p:cNvPr id="10" name="Rectangle 9">
            <a:extLst>
              <a:ext uri="{FF2B5EF4-FFF2-40B4-BE49-F238E27FC236}">
                <a16:creationId xmlns:a16="http://schemas.microsoft.com/office/drawing/2014/main" id="{8781B363-5B0F-43B5-98BD-82BF1308750A}"/>
              </a:ext>
            </a:extLst>
          </p:cNvPr>
          <p:cNvSpPr/>
          <p:nvPr/>
        </p:nvSpPr>
        <p:spPr>
          <a:xfrm>
            <a:off x="665797" y="1517654"/>
            <a:ext cx="8538528" cy="4524315"/>
          </a:xfrm>
          <a:prstGeom prst="rect">
            <a:avLst/>
          </a:prstGeom>
        </p:spPr>
        <p:txBody>
          <a:bodyPr wrap="square">
            <a:spAutoFit/>
          </a:bodyPr>
          <a:lstStyle/>
          <a:p>
            <a:pPr defTabSz="914400" fontAlgn="base">
              <a:spcBef>
                <a:spcPct val="0"/>
              </a:spcBef>
              <a:spcAft>
                <a:spcPct val="0"/>
              </a:spcAft>
              <a:buClr>
                <a:srgbClr val="FF0000"/>
              </a:buClr>
            </a:pPr>
            <a:r>
              <a:rPr lang="en-CA" b="1" dirty="0">
                <a:solidFill>
                  <a:schemeClr val="tx1">
                    <a:lumMod val="85000"/>
                    <a:lumOff val="15000"/>
                  </a:schemeClr>
                </a:solidFill>
                <a:latin typeface="Arial Narrow" panose="020B0606020202030204" pitchFamily="34" charset="0"/>
                <a:cs typeface="Arial" panose="020B0604020202020204" pitchFamily="34" charset="0"/>
              </a:rPr>
              <a:t>Circumstances when an antidote may be useful:</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Polytrauma</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CVA requiring thrombolysis</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Urgent surgery</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Overdose</a:t>
            </a:r>
          </a:p>
          <a:p>
            <a:pPr defTabSz="914400" fontAlgn="base">
              <a:spcBef>
                <a:spcPct val="0"/>
              </a:spcBef>
              <a:spcAft>
                <a:spcPct val="0"/>
              </a:spcAft>
              <a:buClr>
                <a:srgbClr val="FF0000"/>
              </a:buClr>
            </a:pPr>
            <a:r>
              <a:rPr lang="en-CA" b="1" dirty="0" err="1">
                <a:solidFill>
                  <a:schemeClr val="tx1">
                    <a:lumMod val="85000"/>
                    <a:lumOff val="15000"/>
                  </a:schemeClr>
                </a:solidFill>
                <a:latin typeface="Arial Narrow" panose="020B0606020202030204" pitchFamily="34" charset="0"/>
                <a:cs typeface="Arial" panose="020B0604020202020204" pitchFamily="34" charset="0"/>
              </a:rPr>
              <a:t>Idarucizumab</a:t>
            </a:r>
            <a:r>
              <a:rPr lang="en-CA" b="1" dirty="0">
                <a:solidFill>
                  <a:schemeClr val="tx1">
                    <a:lumMod val="85000"/>
                    <a:lumOff val="15000"/>
                  </a:schemeClr>
                </a:solidFill>
                <a:latin typeface="Arial Narrow" panose="020B0606020202030204" pitchFamily="34" charset="0"/>
                <a:cs typeface="Arial" panose="020B0604020202020204" pitchFamily="34" charset="0"/>
              </a:rPr>
              <a:t> (</a:t>
            </a:r>
            <a:r>
              <a:rPr lang="en-CA" b="1" dirty="0" err="1">
                <a:solidFill>
                  <a:schemeClr val="tx1">
                    <a:lumMod val="85000"/>
                    <a:lumOff val="15000"/>
                  </a:schemeClr>
                </a:solidFill>
                <a:latin typeface="Arial Narrow" panose="020B0606020202030204" pitchFamily="34" charset="0"/>
                <a:cs typeface="Arial" panose="020B0604020202020204" pitchFamily="34" charset="0"/>
              </a:rPr>
              <a:t>Praxbind</a:t>
            </a:r>
            <a:r>
              <a:rPr lang="en-CA" b="1" dirty="0">
                <a:solidFill>
                  <a:schemeClr val="tx1">
                    <a:lumMod val="85000"/>
                    <a:lumOff val="15000"/>
                  </a:schemeClr>
                </a:solidFill>
                <a:latin typeface="Arial Narrow" panose="020B0606020202030204" pitchFamily="34" charset="0"/>
                <a:cs typeface="Arial" panose="020B0604020202020204" pitchFamily="34" charset="0"/>
              </a:rPr>
              <a:t>™) </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Humanized antibody fragment (FAB)</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Removes dabigatran from circulation</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Dosage: 5 g</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TT normalized in 15 minutes (never administer if TT already normal…)</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5% reported thrombotic events at one month</a:t>
            </a:r>
          </a:p>
          <a:p>
            <a:pPr defTabSz="914400" fontAlgn="base">
              <a:spcBef>
                <a:spcPct val="0"/>
              </a:spcBef>
              <a:spcAft>
                <a:spcPct val="0"/>
              </a:spcAft>
              <a:buClr>
                <a:srgbClr val="FF0000"/>
              </a:buClr>
            </a:pPr>
            <a:r>
              <a:rPr lang="en-CA" b="1" dirty="0" err="1">
                <a:solidFill>
                  <a:schemeClr val="tx1">
                    <a:lumMod val="85000"/>
                    <a:lumOff val="15000"/>
                  </a:schemeClr>
                </a:solidFill>
                <a:latin typeface="Arial Narrow" panose="020B0606020202030204" pitchFamily="34" charset="0"/>
                <a:cs typeface="Arial" panose="020B0604020202020204" pitchFamily="34" charset="0"/>
              </a:rPr>
              <a:t>Andaxanet</a:t>
            </a:r>
            <a:r>
              <a:rPr lang="en-CA" b="1" dirty="0">
                <a:solidFill>
                  <a:schemeClr val="tx1">
                    <a:lumMod val="85000"/>
                    <a:lumOff val="15000"/>
                  </a:schemeClr>
                </a:solidFill>
                <a:latin typeface="Arial Narrow" panose="020B0606020202030204" pitchFamily="34" charset="0"/>
                <a:cs typeface="Arial" panose="020B0604020202020204" pitchFamily="34" charset="0"/>
              </a:rPr>
              <a:t> Alfa (</a:t>
            </a:r>
            <a:r>
              <a:rPr lang="en-CA" b="1" dirty="0" err="1">
                <a:solidFill>
                  <a:schemeClr val="tx1">
                    <a:lumMod val="85000"/>
                    <a:lumOff val="15000"/>
                  </a:schemeClr>
                </a:solidFill>
                <a:latin typeface="Arial Narrow" panose="020B0606020202030204" pitchFamily="34" charset="0"/>
                <a:cs typeface="Arial" panose="020B0604020202020204" pitchFamily="34" charset="0"/>
              </a:rPr>
              <a:t>AndexXa</a:t>
            </a:r>
            <a:r>
              <a:rPr lang="en-CA" b="1"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Inert </a:t>
            </a:r>
            <a:r>
              <a:rPr lang="en-CA" dirty="0" err="1">
                <a:solidFill>
                  <a:schemeClr val="tx1">
                    <a:lumMod val="85000"/>
                    <a:lumOff val="15000"/>
                  </a:schemeClr>
                </a:solidFill>
                <a:latin typeface="Arial Narrow" panose="020B0606020202030204" pitchFamily="34" charset="0"/>
                <a:cs typeface="Arial" panose="020B0604020202020204" pitchFamily="34" charset="0"/>
              </a:rPr>
              <a:t>facteur</a:t>
            </a:r>
            <a:r>
              <a:rPr lang="en-CA" dirty="0">
                <a:solidFill>
                  <a:schemeClr val="tx1">
                    <a:lumMod val="85000"/>
                    <a:lumOff val="15000"/>
                  </a:schemeClr>
                </a:solidFill>
                <a:latin typeface="Arial Narrow" panose="020B0606020202030204" pitchFamily="34" charset="0"/>
                <a:cs typeface="Arial" panose="020B0604020202020204" pitchFamily="34" charset="0"/>
              </a:rPr>
              <a:t> </a:t>
            </a:r>
            <a:r>
              <a:rPr lang="en-CA" dirty="0" err="1">
                <a:solidFill>
                  <a:schemeClr val="tx1">
                    <a:lumMod val="85000"/>
                    <a:lumOff val="15000"/>
                  </a:schemeClr>
                </a:solidFill>
                <a:latin typeface="Arial Narrow" panose="020B0606020202030204" pitchFamily="34" charset="0"/>
                <a:cs typeface="Arial" panose="020B0604020202020204" pitchFamily="34" charset="0"/>
              </a:rPr>
              <a:t>Xa</a:t>
            </a:r>
            <a:r>
              <a:rPr lang="en-CA" dirty="0">
                <a:solidFill>
                  <a:schemeClr val="tx1">
                    <a:lumMod val="85000"/>
                    <a:lumOff val="15000"/>
                  </a:schemeClr>
                </a:solidFill>
                <a:latin typeface="Arial Narrow" panose="020B0606020202030204" pitchFamily="34" charset="0"/>
                <a:cs typeface="Arial" panose="020B0604020202020204" pitchFamily="34" charset="0"/>
              </a:rPr>
              <a:t> (decoy) with sequestration of any anti-</a:t>
            </a:r>
            <a:r>
              <a:rPr lang="en-CA" dirty="0" err="1">
                <a:solidFill>
                  <a:schemeClr val="tx1">
                    <a:lumMod val="85000"/>
                    <a:lumOff val="15000"/>
                  </a:schemeClr>
                </a:solidFill>
                <a:latin typeface="Arial Narrow" panose="020B0606020202030204" pitchFamily="34" charset="0"/>
                <a:cs typeface="Arial" panose="020B0604020202020204" pitchFamily="34" charset="0"/>
              </a:rPr>
              <a:t>Xa</a:t>
            </a:r>
            <a:r>
              <a:rPr lang="en-CA" dirty="0">
                <a:solidFill>
                  <a:schemeClr val="tx1">
                    <a:lumMod val="85000"/>
                    <a:lumOff val="15000"/>
                  </a:schemeClr>
                </a:solidFill>
                <a:latin typeface="Arial Narrow" panose="020B0606020202030204" pitchFamily="34" charset="0"/>
                <a:cs typeface="Arial" panose="020B0604020202020204" pitchFamily="34" charset="0"/>
              </a:rPr>
              <a:t> in circulation </a:t>
            </a:r>
            <a:br>
              <a:rPr lang="en-CA" dirty="0">
                <a:solidFill>
                  <a:schemeClr val="tx1">
                    <a:lumMod val="85000"/>
                    <a:lumOff val="15000"/>
                  </a:schemeClr>
                </a:solidFill>
                <a:latin typeface="Arial Narrow" panose="020B0606020202030204" pitchFamily="34" charset="0"/>
                <a:cs typeface="Arial" panose="020B0604020202020204" pitchFamily="34" charset="0"/>
              </a:rPr>
            </a:br>
            <a:r>
              <a:rPr lang="en-CA" dirty="0">
                <a:solidFill>
                  <a:schemeClr val="tx1">
                    <a:lumMod val="85000"/>
                    <a:lumOff val="15000"/>
                  </a:schemeClr>
                </a:solidFill>
                <a:latin typeface="Arial Narrow" panose="020B0606020202030204" pitchFamily="34" charset="0"/>
                <a:cs typeface="Arial" panose="020B0604020202020204" pitchFamily="34" charset="0"/>
              </a:rPr>
              <a:t>(Rivaroxaban – Apixaban – </a:t>
            </a:r>
            <a:r>
              <a:rPr lang="en-CA" dirty="0" err="1">
                <a:solidFill>
                  <a:schemeClr val="tx1">
                    <a:lumMod val="85000"/>
                    <a:lumOff val="15000"/>
                  </a:schemeClr>
                </a:solidFill>
                <a:latin typeface="Arial Narrow" panose="020B0606020202030204" pitchFamily="34" charset="0"/>
                <a:cs typeface="Arial" panose="020B0604020202020204" pitchFamily="34" charset="0"/>
              </a:rPr>
              <a:t>Edoxaban</a:t>
            </a:r>
            <a:r>
              <a:rPr lang="en-CA" dirty="0">
                <a:solidFill>
                  <a:schemeClr val="tx1">
                    <a:lumMod val="85000"/>
                    <a:lumOff val="15000"/>
                  </a:schemeClr>
                </a:solidFill>
                <a:latin typeface="Arial Narrow" panose="020B0606020202030204" pitchFamily="34" charset="0"/>
                <a:cs typeface="Arial" panose="020B0604020202020204" pitchFamily="34" charset="0"/>
              </a:rPr>
              <a:t>)</a:t>
            </a:r>
          </a:p>
          <a:p>
            <a:pPr marL="742428" lvl="1" indent="-285750" defTabSz="914400" fontAlgn="base">
              <a:spcBef>
                <a:spcPct val="0"/>
              </a:spcBef>
              <a:spcAft>
                <a:spcPct val="0"/>
              </a:spcAft>
              <a:buClr>
                <a:srgbClr val="13A985"/>
              </a:buClr>
              <a:buFont typeface="Wingdings" panose="05000000000000000000" pitchFamily="2" charset="2"/>
              <a:buChar char="§"/>
            </a:pPr>
            <a:r>
              <a:rPr lang="en-CA" dirty="0">
                <a:solidFill>
                  <a:schemeClr val="tx1">
                    <a:lumMod val="85000"/>
                    <a:lumOff val="15000"/>
                  </a:schemeClr>
                </a:solidFill>
                <a:latin typeface="Arial Narrow" panose="020B0606020202030204" pitchFamily="34" charset="0"/>
                <a:cs typeface="Arial" panose="020B0604020202020204" pitchFamily="34" charset="0"/>
              </a:rPr>
              <a:t>Approved by the FDA in May 2018 but not as of yet by </a:t>
            </a:r>
            <a:br>
              <a:rPr lang="en-CA" dirty="0">
                <a:solidFill>
                  <a:schemeClr val="tx1">
                    <a:lumMod val="85000"/>
                    <a:lumOff val="15000"/>
                  </a:schemeClr>
                </a:solidFill>
                <a:latin typeface="Arial Narrow" panose="020B0606020202030204" pitchFamily="34" charset="0"/>
                <a:cs typeface="Arial" panose="020B0604020202020204" pitchFamily="34" charset="0"/>
              </a:rPr>
            </a:br>
            <a:r>
              <a:rPr lang="en-CA" dirty="0">
                <a:solidFill>
                  <a:schemeClr val="tx1">
                    <a:lumMod val="85000"/>
                    <a:lumOff val="15000"/>
                  </a:schemeClr>
                </a:solidFill>
                <a:latin typeface="Arial Narrow" panose="020B0606020202030204" pitchFamily="34" charset="0"/>
                <a:cs typeface="Arial" panose="020B0604020202020204" pitchFamily="34" charset="0"/>
              </a:rPr>
              <a:t>Health Canada…</a:t>
            </a:r>
          </a:p>
        </p:txBody>
      </p:sp>
    </p:spTree>
    <p:extLst>
      <p:ext uri="{BB962C8B-B14F-4D97-AF65-F5344CB8AC3E}">
        <p14:creationId xmlns:p14="http://schemas.microsoft.com/office/powerpoint/2010/main" val="3044036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C-2020-first-page.jpg">
            <a:extLst>
              <a:ext uri="{FF2B5EF4-FFF2-40B4-BE49-F238E27FC236}">
                <a16:creationId xmlns:a16="http://schemas.microsoft.com/office/drawing/2014/main" id="{54C32CDC-A466-43DC-BCFA-74EB1CB6B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sp>
        <p:nvSpPr>
          <p:cNvPr id="14" name="Rectangle 13">
            <a:extLst>
              <a:ext uri="{FF2B5EF4-FFF2-40B4-BE49-F238E27FC236}">
                <a16:creationId xmlns:a16="http://schemas.microsoft.com/office/drawing/2014/main" id="{414B6B75-B04D-4D1A-BD2D-89B1162CCAF9}"/>
              </a:ext>
            </a:extLst>
          </p:cNvPr>
          <p:cNvSpPr/>
          <p:nvPr/>
        </p:nvSpPr>
        <p:spPr>
          <a:xfrm>
            <a:off x="194761" y="2121561"/>
            <a:ext cx="8787314" cy="3745415"/>
          </a:xfrm>
          <a:prstGeom prst="rect">
            <a:avLst/>
          </a:prstGeom>
          <a:solidFill>
            <a:srgbClr val="F5F5F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646B6919-1A99-47EC-87A1-C53EF36E84A1}"/>
              </a:ext>
            </a:extLst>
          </p:cNvPr>
          <p:cNvSpPr/>
          <p:nvPr/>
        </p:nvSpPr>
        <p:spPr>
          <a:xfrm>
            <a:off x="-6448" y="2119566"/>
            <a:ext cx="182880" cy="3749040"/>
          </a:xfrm>
          <a:prstGeom prst="rect">
            <a:avLst/>
          </a:prstGeom>
          <a:solidFill>
            <a:srgbClr val="3A3A3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F5D5124-9795-43DD-BBBD-245806FD7788}"/>
              </a:ext>
            </a:extLst>
          </p:cNvPr>
          <p:cNvSpPr/>
          <p:nvPr/>
        </p:nvSpPr>
        <p:spPr>
          <a:xfrm>
            <a:off x="8961118" y="2125805"/>
            <a:ext cx="182880" cy="3749040"/>
          </a:xfrm>
          <a:prstGeom prst="rect">
            <a:avLst/>
          </a:prstGeom>
          <a:solidFill>
            <a:srgbClr val="13A985"/>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1675C706-4E95-4043-91ED-580BBE2F5E4F}"/>
              </a:ext>
            </a:extLst>
          </p:cNvPr>
          <p:cNvCxnSpPr/>
          <p:nvPr/>
        </p:nvCxnSpPr>
        <p:spPr>
          <a:xfrm flipV="1">
            <a:off x="-6448" y="435282"/>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12" name="Espace réservé du contenu 2">
            <a:extLst>
              <a:ext uri="{FF2B5EF4-FFF2-40B4-BE49-F238E27FC236}">
                <a16:creationId xmlns:a16="http://schemas.microsoft.com/office/drawing/2014/main" id="{53272486-E435-44A7-B6AE-D15F25FA9B2E}"/>
              </a:ext>
            </a:extLst>
          </p:cNvPr>
          <p:cNvSpPr>
            <a:spLocks noGrp="1"/>
          </p:cNvSpPr>
          <p:nvPr>
            <p:ph idx="1"/>
          </p:nvPr>
        </p:nvSpPr>
        <p:spPr>
          <a:xfrm>
            <a:off x="450798" y="2119566"/>
            <a:ext cx="8491991" cy="3755273"/>
          </a:xfrm>
        </p:spPr>
        <p:txBody>
          <a:bodyPr>
            <a:normAutofit/>
          </a:bodyPr>
          <a:lstStyle/>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1 in 3 strokes after age 65 are attributed to AF</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20% of patients die and another 60% have major disability after an embolic stroke</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Despite anticoagulation being an effective treatment in AF, stroke prevention is slow to reflect evidence-based practice. </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Real-world data reveal that a substantial portion of AF patients who would benefit from anticoagulation do not receive it adequately. </a:t>
            </a:r>
          </a:p>
          <a:p>
            <a:pPr>
              <a:buClr>
                <a:srgbClr val="22E6B7"/>
              </a:buClr>
              <a:buFont typeface="Wingdings" panose="05000000000000000000" pitchFamily="2" charset="2"/>
              <a:buChar char="§"/>
            </a:pPr>
            <a:r>
              <a:rPr lang="en-US" sz="2400" dirty="0">
                <a:solidFill>
                  <a:schemeClr val="tx1">
                    <a:lumMod val="85000"/>
                    <a:lumOff val="15000"/>
                  </a:schemeClr>
                </a:solidFill>
                <a:latin typeface="Arial Narrow" panose="020B0606020202030204" pitchFamily="34" charset="0"/>
              </a:rPr>
              <a:t>A large part of this suboptimal treatment is due to the underutilization and incorrect dosing of direct oral anticoagulants (DOACs).</a:t>
            </a:r>
            <a:endParaRPr lang="fr-CA" sz="2400" dirty="0">
              <a:solidFill>
                <a:schemeClr val="tx1">
                  <a:lumMod val="85000"/>
                  <a:lumOff val="15000"/>
                </a:schemeClr>
              </a:solidFill>
              <a:latin typeface="Arial Narrow" panose="020B0606020202030204" pitchFamily="34" charset="0"/>
            </a:endParaRPr>
          </a:p>
        </p:txBody>
      </p:sp>
      <p:sp>
        <p:nvSpPr>
          <p:cNvPr id="21" name="Rectangle 20">
            <a:extLst>
              <a:ext uri="{FF2B5EF4-FFF2-40B4-BE49-F238E27FC236}">
                <a16:creationId xmlns:a16="http://schemas.microsoft.com/office/drawing/2014/main" id="{5CC999E8-5C7F-4722-9893-AF5CE002417A}"/>
              </a:ext>
            </a:extLst>
          </p:cNvPr>
          <p:cNvSpPr/>
          <p:nvPr/>
        </p:nvSpPr>
        <p:spPr>
          <a:xfrm>
            <a:off x="176432" y="6529800"/>
            <a:ext cx="7660180"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rPr>
              <a:t>Canadian Journal of Cardiology 34 (2018) 1412e1425</a:t>
            </a:r>
            <a:endParaRPr kumimoji="0" lang="fr-CA" sz="9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mn-cs"/>
            </a:endParaRPr>
          </a:p>
        </p:txBody>
      </p:sp>
      <p:pic>
        <p:nvPicPr>
          <p:cNvPr id="6" name="Picture 5" descr="A picture containing clock&#10;&#10;Description automatically generated">
            <a:extLst>
              <a:ext uri="{FF2B5EF4-FFF2-40B4-BE49-F238E27FC236}">
                <a16:creationId xmlns:a16="http://schemas.microsoft.com/office/drawing/2014/main" id="{A2B71930-E932-4215-A6CB-CC42391B4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83466">
            <a:off x="1018308" y="-44690"/>
            <a:ext cx="1843287" cy="2286957"/>
          </a:xfrm>
          <a:prstGeom prst="rect">
            <a:avLst/>
          </a:prstGeom>
        </p:spPr>
      </p:pic>
      <p:pic>
        <p:nvPicPr>
          <p:cNvPr id="18" name="Picture 17" descr="A close up of a sign&#10;&#10;Description automatically generated">
            <a:extLst>
              <a:ext uri="{FF2B5EF4-FFF2-40B4-BE49-F238E27FC236}">
                <a16:creationId xmlns:a16="http://schemas.microsoft.com/office/drawing/2014/main" id="{D811FABF-7BCC-49DD-9BFB-FE5127D25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568" y="633572"/>
            <a:ext cx="3115507" cy="1376923"/>
          </a:xfrm>
          <a:prstGeom prst="rect">
            <a:avLst/>
          </a:prstGeom>
        </p:spPr>
      </p:pic>
    </p:spTree>
    <p:extLst>
      <p:ext uri="{BB962C8B-B14F-4D97-AF65-F5344CB8AC3E}">
        <p14:creationId xmlns:p14="http://schemas.microsoft.com/office/powerpoint/2010/main" val="217028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E41EC1D7-B96E-4C63-85AB-82DD4EDE31D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20655067">
            <a:off x="-74435" y="1053020"/>
            <a:ext cx="2052444" cy="2342973"/>
          </a:xfrm>
          <a:prstGeom prst="rect">
            <a:avLst/>
          </a:prstGeom>
        </p:spPr>
      </p:pic>
      <p:pic>
        <p:nvPicPr>
          <p:cNvPr id="6" name="Picture 5" descr="C.C-2020-first-p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43049"/>
            <a:ext cx="9144000" cy="1223367"/>
          </a:xfrm>
          <a:prstGeom prst="rect">
            <a:avLst/>
          </a:prstGeom>
        </p:spPr>
      </p:pic>
      <p:cxnSp>
        <p:nvCxnSpPr>
          <p:cNvPr id="3" name="Straight Connector 2">
            <a:extLst>
              <a:ext uri="{FF2B5EF4-FFF2-40B4-BE49-F238E27FC236}">
                <a16:creationId xmlns:a16="http://schemas.microsoft.com/office/drawing/2014/main" id="{95D8BF5C-E0A6-4FBE-8E29-EEC5D33016BB}"/>
              </a:ext>
            </a:extLst>
          </p:cNvPr>
          <p:cNvCxnSpPr/>
          <p:nvPr/>
        </p:nvCxnSpPr>
        <p:spPr>
          <a:xfrm flipV="1">
            <a:off x="0" y="1073457"/>
            <a:ext cx="9144000" cy="0"/>
          </a:xfrm>
          <a:prstGeom prst="line">
            <a:avLst/>
          </a:prstGeom>
          <a:ln w="57150">
            <a:solidFill>
              <a:srgbClr val="22E6B7"/>
            </a:solidFill>
          </a:ln>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E8E6BF1-1B75-41BA-9159-04B8D2ED6F2D}"/>
              </a:ext>
            </a:extLst>
          </p:cNvPr>
          <p:cNvSpPr/>
          <p:nvPr/>
        </p:nvSpPr>
        <p:spPr>
          <a:xfrm>
            <a:off x="161925" y="65610"/>
            <a:ext cx="5865836" cy="954107"/>
          </a:xfrm>
          <a:prstGeom prst="rect">
            <a:avLst/>
          </a:prstGeom>
          <a:noFill/>
        </p:spPr>
        <p:txBody>
          <a:bodyPr wrap="square">
            <a:spAutoFit/>
          </a:bodyPr>
          <a:lstStyle/>
          <a:p>
            <a:pPr lvl="0">
              <a:defRPr/>
            </a:pPr>
            <a:r>
              <a:rPr lang="en-US" sz="2800" b="1" dirty="0">
                <a:solidFill>
                  <a:srgbClr val="3A3A3C"/>
                </a:solidFill>
                <a:latin typeface="Arial Narrow" panose="020B0606020202030204" pitchFamily="34" charset="0"/>
                <a:cs typeface="Aharoni" panose="02010803020104030203" pitchFamily="2" charset="-79"/>
              </a:rPr>
              <a:t>The “CCS Algorithm” (CHADS-65)  </a:t>
            </a:r>
          </a:p>
          <a:p>
            <a:pPr lvl="0">
              <a:defRPr/>
            </a:pPr>
            <a:r>
              <a:rPr lang="en-US" sz="2800" b="1" dirty="0">
                <a:solidFill>
                  <a:srgbClr val="3A3A3C"/>
                </a:solidFill>
                <a:latin typeface="Arial Narrow" panose="020B0606020202030204" pitchFamily="34" charset="0"/>
                <a:cs typeface="Aharoni" panose="02010803020104030203" pitchFamily="2" charset="-79"/>
              </a:rPr>
              <a:t>for OAC Therapy in AF </a:t>
            </a:r>
          </a:p>
        </p:txBody>
      </p:sp>
      <p:sp>
        <p:nvSpPr>
          <p:cNvPr id="12" name="Rectangle 11">
            <a:extLst>
              <a:ext uri="{FF2B5EF4-FFF2-40B4-BE49-F238E27FC236}">
                <a16:creationId xmlns:a16="http://schemas.microsoft.com/office/drawing/2014/main" id="{BC06B6E6-9488-4315-99EE-928243C70768}"/>
              </a:ext>
            </a:extLst>
          </p:cNvPr>
          <p:cNvSpPr/>
          <p:nvPr/>
        </p:nvSpPr>
        <p:spPr>
          <a:xfrm>
            <a:off x="161925" y="6322338"/>
            <a:ext cx="8250555"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Andrade JG et al. Can J </a:t>
            </a:r>
            <a:r>
              <a:rPr kumimoji="0" lang="en-GB" sz="800" b="0" i="0" u="none" strike="noStrike" kern="1200" cap="none" spc="0" normalizeH="0" baseline="0" noProof="0" dirty="0" err="1">
                <a:ln>
                  <a:noFill/>
                </a:ln>
                <a:solidFill>
                  <a:prstClr val="white"/>
                </a:solidFill>
                <a:effectLst/>
                <a:uLnTx/>
                <a:uFillTx/>
                <a:latin typeface="Arial Narrow" panose="020B0606020202030204" pitchFamily="34" charset="0"/>
                <a:ea typeface="+mn-ea"/>
                <a:cs typeface="Arial" pitchFamily="34" charset="0"/>
              </a:rPr>
              <a:t>Cardiol</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2018;34:1371-1392</a:t>
            </a:r>
          </a:p>
          <a:p>
            <a:pPr lvl="0">
              <a:lnSpc>
                <a:spcPct val="90000"/>
              </a:lnSpc>
              <a:defRPr/>
            </a:pPr>
            <a:r>
              <a:rPr lang="en-CA" sz="800" dirty="0">
                <a:solidFill>
                  <a:prstClr val="white"/>
                </a:solidFill>
                <a:latin typeface="Arial Narrow" panose="020B0606020202030204" pitchFamily="34" charset="0"/>
                <a:cs typeface="Arial" pitchFamily="34" charset="0"/>
              </a:rPr>
              <a:t>CCS AF Guidelines. Can J </a:t>
            </a:r>
            <a:r>
              <a:rPr lang="en-CA" sz="800" dirty="0" err="1">
                <a:solidFill>
                  <a:prstClr val="white"/>
                </a:solidFill>
                <a:latin typeface="Arial Narrow" panose="020B0606020202030204" pitchFamily="34" charset="0"/>
                <a:cs typeface="Arial" pitchFamily="34" charset="0"/>
              </a:rPr>
              <a:t>Cardiol</a:t>
            </a:r>
            <a:r>
              <a:rPr lang="en-CA" sz="800" dirty="0">
                <a:solidFill>
                  <a:prstClr val="white"/>
                </a:solidFill>
                <a:latin typeface="Arial Narrow" panose="020B0606020202030204" pitchFamily="34" charset="0"/>
                <a:cs typeface="Arial" pitchFamily="34" charset="0"/>
              </a:rPr>
              <a:t>. 2016; 32: 1170-1185</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sp>
        <p:nvSpPr>
          <p:cNvPr id="13" name="Rectangle 12">
            <a:extLst>
              <a:ext uri="{FF2B5EF4-FFF2-40B4-BE49-F238E27FC236}">
                <a16:creationId xmlns:a16="http://schemas.microsoft.com/office/drawing/2014/main" id="{9F846E94-D178-44D3-B6AB-D801E0630736}"/>
              </a:ext>
            </a:extLst>
          </p:cNvPr>
          <p:cNvSpPr/>
          <p:nvPr/>
        </p:nvSpPr>
        <p:spPr>
          <a:xfrm>
            <a:off x="3094843" y="6389685"/>
            <a:ext cx="4734423" cy="68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1</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 A DOAC is preferred over warfarin in non-valvular AF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GB" sz="800" b="0" i="0" u="none" strike="noStrike" kern="1200" cap="none" spc="0" normalizeH="0" baseline="30000" noProof="0" dirty="0">
                <a:ln>
                  <a:noFill/>
                </a:ln>
                <a:solidFill>
                  <a:prstClr val="white"/>
                </a:solidFill>
                <a:effectLst/>
                <a:uLnTx/>
                <a:uFillTx/>
                <a:latin typeface="Arial Narrow" panose="020B0606020202030204" pitchFamily="34" charset="0"/>
                <a:ea typeface="+mn-ea"/>
                <a:cs typeface="Arial" pitchFamily="34" charset="0"/>
              </a:rPr>
              <a:t>2 </a:t>
            </a:r>
            <a:r>
              <a:rPr kumimoji="0" lang="en-GB" sz="8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rPr>
              <a:t>Therapeutic options include single antiplatelet therapy (ASA 81-100 mg daily) alone; or in combination with either a second antiplatelet agent (e.g. clopidogrel 75 mg daily or ticagrelor 60 mg BID), or an antithrombotic agent (rivaroxaban 2.5 mg BID)</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white"/>
              </a:solidFill>
              <a:effectLst/>
              <a:uLnTx/>
              <a:uFillTx/>
              <a:latin typeface="Arial Narrow" panose="020B0606020202030204" pitchFamily="34" charset="0"/>
              <a:ea typeface="+mn-ea"/>
              <a:cs typeface="Arial" pitchFamily="34" charset="0"/>
            </a:endParaRPr>
          </a:p>
        </p:txBody>
      </p:sp>
      <p:pic>
        <p:nvPicPr>
          <p:cNvPr id="10" name="Picture 9">
            <a:extLst>
              <a:ext uri="{FF2B5EF4-FFF2-40B4-BE49-F238E27FC236}">
                <a16:creationId xmlns:a16="http://schemas.microsoft.com/office/drawing/2014/main" id="{C17D0109-6F8E-4DAC-8D32-1D0E3AE96EB3}"/>
              </a:ext>
            </a:extLst>
          </p:cNvPr>
          <p:cNvPicPr>
            <a:picLocks noChangeAspect="1"/>
          </p:cNvPicPr>
          <p:nvPr/>
        </p:nvPicPr>
        <p:blipFill>
          <a:blip r:embed="rId5"/>
          <a:stretch>
            <a:fillRect/>
          </a:stretch>
        </p:blipFill>
        <p:spPr>
          <a:xfrm>
            <a:off x="312555" y="2033373"/>
            <a:ext cx="5156163" cy="3770925"/>
          </a:xfrm>
          <a:prstGeom prst="rect">
            <a:avLst/>
          </a:prstGeom>
        </p:spPr>
      </p:pic>
      <p:pic>
        <p:nvPicPr>
          <p:cNvPr id="11" name="Picture 10">
            <a:extLst>
              <a:ext uri="{FF2B5EF4-FFF2-40B4-BE49-F238E27FC236}">
                <a16:creationId xmlns:a16="http://schemas.microsoft.com/office/drawing/2014/main" id="{20C1611F-9068-4310-A7D3-5FAA080BBA4E}"/>
              </a:ext>
            </a:extLst>
          </p:cNvPr>
          <p:cNvPicPr>
            <a:picLocks noChangeAspect="1"/>
          </p:cNvPicPr>
          <p:nvPr/>
        </p:nvPicPr>
        <p:blipFill>
          <a:blip r:embed="rId6"/>
          <a:stretch>
            <a:fillRect/>
          </a:stretch>
        </p:blipFill>
        <p:spPr>
          <a:xfrm>
            <a:off x="5917800" y="1567452"/>
            <a:ext cx="2604881" cy="4008250"/>
          </a:xfrm>
          <a:prstGeom prst="rect">
            <a:avLst/>
          </a:prstGeom>
          <a:ln>
            <a:noFill/>
          </a:ln>
          <a:effectLst>
            <a:outerShdw blurRad="292100" dist="139700" dir="2700000" algn="tl" rotWithShape="0">
              <a:srgbClr val="333333">
                <a:alpha val="65000"/>
              </a:srgbClr>
            </a:outerShdw>
          </a:effectLst>
        </p:spPr>
      </p:pic>
      <p:pic>
        <p:nvPicPr>
          <p:cNvPr id="17" name="Picture 16" descr="A close up of a sign&#10;&#10;Description automatically generated">
            <a:extLst>
              <a:ext uri="{FF2B5EF4-FFF2-40B4-BE49-F238E27FC236}">
                <a16:creationId xmlns:a16="http://schemas.microsoft.com/office/drawing/2014/main" id="{77200420-5343-40CF-BAC8-22108884D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723" y="92472"/>
            <a:ext cx="2051727" cy="906777"/>
          </a:xfrm>
          <a:prstGeom prst="rect">
            <a:avLst/>
          </a:prstGeom>
        </p:spPr>
      </p:pic>
    </p:spTree>
    <p:extLst>
      <p:ext uri="{BB962C8B-B14F-4D97-AF65-F5344CB8AC3E}">
        <p14:creationId xmlns:p14="http://schemas.microsoft.com/office/powerpoint/2010/main" val="294004016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10510</TotalTime>
  <Words>12397</Words>
  <Application>Microsoft Office PowerPoint</Application>
  <PresentationFormat>On-screen Show (4:3)</PresentationFormat>
  <Paragraphs>1095</Paragraphs>
  <Slides>71</Slides>
  <Notes>56</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71</vt:i4>
      </vt:variant>
    </vt:vector>
  </HeadingPairs>
  <TitlesOfParts>
    <vt:vector size="83" baseType="lpstr">
      <vt:lpstr>Agency FB</vt:lpstr>
      <vt:lpstr>Arial</vt:lpstr>
      <vt:lpstr>Arial Narrow</vt:lpstr>
      <vt:lpstr>Calibri</vt:lpstr>
      <vt:lpstr>Calibri Light</vt:lpstr>
      <vt:lpstr>Candara</vt:lpstr>
      <vt:lpstr>Lato</vt:lpstr>
      <vt:lpstr>Open Sans</vt:lpstr>
      <vt:lpstr>Segoe Print</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Lianne Goldin</dc:creator>
  <cp:lastModifiedBy>Lianne Goldin</cp:lastModifiedBy>
  <cp:revision>102</cp:revision>
  <dcterms:created xsi:type="dcterms:W3CDTF">2020-02-12T17:24:08Z</dcterms:created>
  <dcterms:modified xsi:type="dcterms:W3CDTF">2020-05-28T23:49:54Z</dcterms:modified>
</cp:coreProperties>
</file>